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8" r:id="rId2"/>
  </p:sldMasterIdLst>
  <p:notesMasterIdLst>
    <p:notesMasterId r:id="rId18"/>
  </p:notesMasterIdLst>
  <p:sldIdLst>
    <p:sldId id="256" r:id="rId3"/>
    <p:sldId id="271" r:id="rId4"/>
    <p:sldId id="272" r:id="rId5"/>
    <p:sldId id="276" r:id="rId6"/>
    <p:sldId id="275" r:id="rId7"/>
    <p:sldId id="279" r:id="rId8"/>
    <p:sldId id="270" r:id="rId9"/>
    <p:sldId id="289" r:id="rId10"/>
    <p:sldId id="283" r:id="rId11"/>
    <p:sldId id="284" r:id="rId12"/>
    <p:sldId id="287" r:id="rId13"/>
    <p:sldId id="285" r:id="rId14"/>
    <p:sldId id="290" r:id="rId15"/>
    <p:sldId id="264" r:id="rId16"/>
    <p:sldId id="291" r:id="rId1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Orta Stil 2 - Vurgu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0440" autoAdjust="0"/>
  </p:normalViewPr>
  <p:slideViewPr>
    <p:cSldViewPr snapToGrid="0">
      <p:cViewPr varScale="1">
        <p:scale>
          <a:sx n="77" d="100"/>
          <a:sy n="77" d="100"/>
        </p:scale>
        <p:origin x="883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tr-T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128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tr-TR" sz="2400" b="1" i="0" u="none" strike="noStrike" baseline="0" dirty="0">
                <a:effectLst/>
              </a:rPr>
              <a:t>E</a:t>
            </a:r>
            <a:r>
              <a:rPr lang="en-US" sz="2400" b="1" i="0" u="none" strike="noStrike" baseline="0" dirty="0">
                <a:effectLst/>
              </a:rPr>
              <a:t>valuation </a:t>
            </a:r>
            <a:r>
              <a:rPr lang="tr-TR" sz="2400" b="1" i="0" u="none" strike="noStrike" baseline="0" dirty="0">
                <a:effectLst/>
              </a:rPr>
              <a:t>o</a:t>
            </a:r>
            <a:r>
              <a:rPr lang="en-US" sz="2400" b="1" i="0" u="none" strike="noStrike" baseline="0" dirty="0">
                <a:effectLst/>
              </a:rPr>
              <a:t>f </a:t>
            </a:r>
            <a:r>
              <a:rPr lang="tr-TR" sz="2400" b="1" i="0" u="none" strike="noStrike" baseline="0" dirty="0">
                <a:effectLst/>
              </a:rPr>
              <a:t>p</a:t>
            </a:r>
            <a:r>
              <a:rPr lang="en-US" sz="2400" b="1" i="0" u="none" strike="noStrike" baseline="0" dirty="0" err="1">
                <a:effectLst/>
              </a:rPr>
              <a:t>atients</a:t>
            </a:r>
            <a:r>
              <a:rPr lang="en-US" sz="2400" b="1" i="0" u="none" strike="noStrike" baseline="0" dirty="0">
                <a:effectLst/>
              </a:rPr>
              <a:t> with </a:t>
            </a:r>
            <a:r>
              <a:rPr lang="tr-TR" sz="2400" b="1" i="0" u="none" strike="noStrike" baseline="0" dirty="0">
                <a:effectLst/>
              </a:rPr>
              <a:t>d</a:t>
            </a:r>
            <a:r>
              <a:rPr lang="en-US" sz="2400" b="1" i="0" u="none" strike="noStrike" baseline="0" dirty="0" err="1">
                <a:effectLst/>
              </a:rPr>
              <a:t>iabetes</a:t>
            </a:r>
            <a:r>
              <a:rPr lang="en-US" sz="2400" b="1" i="0" u="none" strike="noStrike" baseline="0" dirty="0">
                <a:effectLst/>
              </a:rPr>
              <a:t> </a:t>
            </a:r>
            <a:r>
              <a:rPr lang="tr-TR" sz="2400" b="1" i="0" u="none" strike="noStrike" baseline="0" dirty="0">
                <a:effectLst/>
              </a:rPr>
              <a:t>m</a:t>
            </a:r>
            <a:r>
              <a:rPr lang="en-US" sz="2400" b="1" i="0" u="none" strike="noStrike" baseline="0" dirty="0" err="1">
                <a:effectLst/>
              </a:rPr>
              <a:t>ellitus</a:t>
            </a:r>
            <a:r>
              <a:rPr lang="en-US" sz="2400" b="1" i="0" u="none" strike="noStrike" baseline="0" dirty="0">
                <a:effectLst/>
              </a:rPr>
              <a:t> </a:t>
            </a:r>
            <a:r>
              <a:rPr lang="tr-TR" sz="2400" b="1" i="0" u="none" strike="noStrike" baseline="0" dirty="0">
                <a:effectLst/>
              </a:rPr>
              <a:t>a</a:t>
            </a:r>
            <a:r>
              <a:rPr lang="en-US" sz="2400" b="1" i="0" u="none" strike="noStrike" baseline="0" dirty="0" err="1">
                <a:effectLst/>
              </a:rPr>
              <a:t>ccording</a:t>
            </a:r>
            <a:r>
              <a:rPr lang="en-US" sz="2400" b="1" i="0" u="none" strike="noStrike" baseline="0" dirty="0">
                <a:effectLst/>
              </a:rPr>
              <a:t> to</a:t>
            </a:r>
            <a:r>
              <a:rPr lang="tr-TR" sz="2400" b="1" i="0" u="none" strike="noStrike" baseline="0" dirty="0">
                <a:effectLst/>
              </a:rPr>
              <a:t> </a:t>
            </a:r>
            <a:r>
              <a:rPr lang="tr-TR" sz="2400" b="1" i="0" u="none" strike="noStrike" baseline="0" dirty="0" err="1">
                <a:effectLst/>
              </a:rPr>
              <a:t>the</a:t>
            </a:r>
            <a:r>
              <a:rPr lang="en-US" sz="2400" b="1" i="0" u="none" strike="noStrike" baseline="0" dirty="0">
                <a:effectLst/>
              </a:rPr>
              <a:t> </a:t>
            </a:r>
            <a:r>
              <a:rPr lang="tr-TR" sz="2400" b="1" i="0" u="none" strike="noStrike" baseline="0" dirty="0">
                <a:effectLst/>
              </a:rPr>
              <a:t>t</a:t>
            </a:r>
            <a:r>
              <a:rPr lang="en-US" sz="2400" b="1" i="0" u="none" strike="noStrike" baseline="0" dirty="0" err="1">
                <a:effectLst/>
              </a:rPr>
              <a:t>arget</a:t>
            </a:r>
            <a:r>
              <a:rPr lang="en-US" sz="2400" b="1" i="0" u="none" strike="noStrike" baseline="0" dirty="0">
                <a:effectLst/>
              </a:rPr>
              <a:t> </a:t>
            </a:r>
            <a:r>
              <a:rPr lang="tr-TR" sz="2400" b="1" i="0" u="none" strike="noStrike" baseline="0" dirty="0" err="1">
                <a:effectLst/>
              </a:rPr>
              <a:t>Hb</a:t>
            </a:r>
            <a:r>
              <a:rPr lang="en-US" sz="2400" b="1" i="0" u="none" strike="noStrike" baseline="0" dirty="0">
                <a:effectLst/>
              </a:rPr>
              <a:t>A1</a:t>
            </a:r>
            <a:r>
              <a:rPr lang="tr-TR" sz="2400" b="1" i="0" u="none" strike="noStrike" baseline="0" dirty="0">
                <a:effectLst/>
              </a:rPr>
              <a:t>c</a:t>
            </a:r>
            <a:r>
              <a:rPr lang="en-US" sz="2400" b="1" i="0" u="none" strike="noStrike" baseline="0" dirty="0">
                <a:effectLst/>
              </a:rPr>
              <a:t> Levels</a:t>
            </a:r>
            <a:endParaRPr lang="en-US" dirty="0"/>
          </a:p>
        </c:rich>
      </c:tx>
      <c:layout>
        <c:manualLayout>
          <c:xMode val="edge"/>
          <c:yMode val="edge"/>
          <c:x val="9.2996240468577865E-2"/>
          <c:y val="8.1023103493771079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128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tr-TR"/>
        </a:p>
      </c:txPr>
    </c:title>
    <c:autoTitleDeleted val="0"/>
    <c:plotArea>
      <c:layout>
        <c:manualLayout>
          <c:layoutTarget val="inner"/>
          <c:xMode val="edge"/>
          <c:yMode val="edge"/>
          <c:x val="0.28742351144225764"/>
          <c:y val="0.18110938736118976"/>
          <c:w val="0.36287591375798056"/>
          <c:h val="0.76225992664165987"/>
        </c:manualLayout>
      </c:layout>
      <c:pieChart>
        <c:varyColors val="1"/>
        <c:ser>
          <c:idx val="0"/>
          <c:order val="0"/>
          <c:tx>
            <c:strRef>
              <c:f>Sayfa1!$B$1</c:f>
              <c:strCache>
                <c:ptCount val="1"/>
                <c:pt idx="0">
                  <c:v>Satışlar</c:v>
                </c:pt>
              </c:strCache>
            </c:strRef>
          </c:tx>
          <c:dPt>
            <c:idx val="0"/>
            <c:bubble3D val="0"/>
            <c:spPr>
              <a:solidFill>
                <a:srgbClr val="92D050"/>
              </a:solidFill>
              <a:ln>
                <a:noFill/>
              </a:ln>
              <a:effectLst>
                <a:outerShdw blurRad="76200" dist="38100" dir="5400000" rotWithShape="0">
                  <a:srgbClr val="000000">
                    <a:alpha val="7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 prst="hardEdge"/>
              </a:sp3d>
            </c:spPr>
            <c:extLst>
              <c:ext xmlns:c16="http://schemas.microsoft.com/office/drawing/2014/chart" uri="{C3380CC4-5D6E-409C-BE32-E72D297353CC}">
                <c16:uniqueId val="{00000001-CCEF-43E2-8A80-3248C3B8D7FE}"/>
              </c:ext>
            </c:extLst>
          </c:dPt>
          <c:dPt>
            <c:idx val="1"/>
            <c:bubble3D val="0"/>
            <c:spPr>
              <a:solidFill>
                <a:srgbClr val="FF0000"/>
              </a:solidFill>
              <a:ln>
                <a:noFill/>
              </a:ln>
              <a:effectLst>
                <a:outerShdw blurRad="76200" dist="38100" dir="5400000" rotWithShape="0">
                  <a:srgbClr val="000000">
                    <a:alpha val="7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 prst="hardEdge"/>
              </a:sp3d>
            </c:spPr>
            <c:extLst>
              <c:ext xmlns:c16="http://schemas.microsoft.com/office/drawing/2014/chart" uri="{C3380CC4-5D6E-409C-BE32-E72D297353CC}">
                <c16:uniqueId val="{00000002-CCEF-43E2-8A80-3248C3B8D7FE}"/>
              </c:ext>
            </c:extLst>
          </c:dPt>
          <c:dPt>
            <c:idx val="2"/>
            <c:bubble3D val="0"/>
            <c:spPr>
              <a:solidFill>
                <a:srgbClr val="00B0F0"/>
              </a:solidFill>
              <a:ln>
                <a:noFill/>
              </a:ln>
              <a:effectLst>
                <a:outerShdw blurRad="76200" dist="38100" dir="5400000" rotWithShape="0">
                  <a:srgbClr val="000000">
                    <a:alpha val="7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 prst="hardEdge"/>
              </a:sp3d>
            </c:spPr>
            <c:extLst>
              <c:ext xmlns:c16="http://schemas.microsoft.com/office/drawing/2014/chart" uri="{C3380CC4-5D6E-409C-BE32-E72D297353CC}">
                <c16:uniqueId val="{00000003-CCEF-43E2-8A80-3248C3B8D7FE}"/>
              </c:ext>
            </c:extLst>
          </c:dPt>
          <c:dPt>
            <c:idx val="3"/>
            <c:bubble3D val="0"/>
            <c:spPr>
              <a:solidFill>
                <a:schemeClr val="bg2">
                  <a:lumMod val="50000"/>
                  <a:lumOff val="50000"/>
                </a:schemeClr>
              </a:solidFill>
              <a:ln>
                <a:noFill/>
              </a:ln>
              <a:effectLst>
                <a:outerShdw blurRad="76200" dist="38100" dir="5400000" rotWithShape="0">
                  <a:srgbClr val="000000">
                    <a:alpha val="7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 prst="hardEdge"/>
              </a:sp3d>
            </c:spPr>
            <c:extLst>
              <c:ext xmlns:c16="http://schemas.microsoft.com/office/drawing/2014/chart" uri="{C3380CC4-5D6E-409C-BE32-E72D297353CC}">
                <c16:uniqueId val="{00000004-CCEF-43E2-8A80-3248C3B8D7FE}"/>
              </c:ext>
            </c:extLst>
          </c:dPt>
          <c:dLbls>
            <c:dLbl>
              <c:idx val="0"/>
              <c:layout>
                <c:manualLayout>
                  <c:x val="-7.4719459515582634E-2"/>
                  <c:y val="0.17459973886308724"/>
                </c:manualLayout>
              </c:layout>
              <c:tx>
                <c:rich>
                  <a:bodyPr/>
                  <a:lstStyle/>
                  <a:p>
                    <a:fld id="{8FB43F08-7A59-437A-8646-6F67BF8E8DEE}" type="PERCENTAGE">
                      <a:rPr lang="en-US" sz="1800" b="1"/>
                      <a:pPr/>
                      <a:t>[YÜZDE]</a:t>
                    </a:fld>
                    <a:endParaRPr lang="tr-TR"/>
                  </a:p>
                </c:rich>
              </c:tx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CCEF-43E2-8A80-3248C3B8D7FE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fld id="{1FCE0863-A15E-40CF-A025-8BAED438286D}" type="PERCENTAGE">
                      <a:rPr lang="en-US" sz="1800" b="1"/>
                      <a:pPr/>
                      <a:t>[YÜZDE]</a:t>
                    </a:fld>
                    <a:endParaRPr lang="tr-TR"/>
                  </a:p>
                </c:rich>
              </c:tx>
              <c:dLblPos val="ctr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2-CCEF-43E2-8A80-3248C3B8D7FE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fld id="{5BB9B518-ED00-4389-9516-EF360C18661F}" type="PERCENTAGE">
                      <a:rPr lang="en-US" sz="1800" b="1"/>
                      <a:pPr/>
                      <a:t>[YÜZDE]</a:t>
                    </a:fld>
                    <a:endParaRPr lang="tr-TR"/>
                  </a:p>
                </c:rich>
              </c:tx>
              <c:dLblPos val="ctr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CCEF-43E2-8A80-3248C3B8D7FE}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fld id="{2D3FE2BC-1E9D-4732-A929-EDF26DBD4413}" type="PERCENTAGE">
                      <a:rPr lang="en-US" sz="1800" b="1"/>
                      <a:pPr/>
                      <a:t>[YÜZDE]</a:t>
                    </a:fld>
                    <a:endParaRPr lang="tr-TR"/>
                  </a:p>
                </c:rich>
              </c:tx>
              <c:dLblPos val="ctr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4-CCEF-43E2-8A80-3248C3B8D7F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tr-TR"/>
              </a:p>
            </c:txPr>
            <c:dLblPos val="ctr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Sayfa1!$A$2:$A$5</c:f>
              <c:strCache>
                <c:ptCount val="4"/>
                <c:pt idx="0">
                  <c:v>Optimal</c:v>
                </c:pt>
                <c:pt idx="1">
                  <c:v>Tight</c:v>
                </c:pt>
                <c:pt idx="2">
                  <c:v>Poor</c:v>
                </c:pt>
                <c:pt idx="3">
                  <c:v>Suboptimal</c:v>
                </c:pt>
              </c:strCache>
            </c:strRef>
          </c:cat>
          <c:val>
            <c:numRef>
              <c:f>Sayfa1!$B$2:$B$5</c:f>
              <c:numCache>
                <c:formatCode>General</c:formatCode>
                <c:ptCount val="4"/>
                <c:pt idx="0">
                  <c:v>23.7</c:v>
                </c:pt>
                <c:pt idx="1">
                  <c:v>32.700000000000003</c:v>
                </c:pt>
                <c:pt idx="2">
                  <c:v>22.2</c:v>
                </c:pt>
                <c:pt idx="3">
                  <c:v>21.4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CEF-43E2-8A80-3248C3B8D7FE}"/>
            </c:ext>
          </c:extLst>
        </c:ser>
        <c:dLbls>
          <c:dLblPos val="ctr"/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27308301181211936"/>
          <c:y val="0.88919436754659087"/>
          <c:w val="0.36617928823412654"/>
          <c:h val="0.1108056324534091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tr-TR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tr-TR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344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lt1"/>
    </cs:fontRef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 Bilgi Yer Tutucus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C53FD28-262A-491A-BC4F-51220C4AB693}" type="datetimeFigureOut">
              <a:rPr lang="tr-TR" smtClean="0"/>
              <a:t>31.05.2021</a:t>
            </a:fld>
            <a:endParaRPr lang="tr-TR"/>
          </a:p>
        </p:txBody>
      </p:sp>
      <p:sp>
        <p:nvSpPr>
          <p:cNvPr id="4" name="Slayt Resmi Yer Tutucus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r-TR"/>
          </a:p>
        </p:txBody>
      </p:sp>
      <p:sp>
        <p:nvSpPr>
          <p:cNvPr id="5" name="Not Yer Tutucusu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6" name="Alt Bilgi Yer Tutucusu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A92ED86-56C1-4A80-AC85-17CA9727CCC1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8502721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A92ED86-56C1-4A80-AC85-17CA9727CCC1}" type="slidenum">
              <a:rPr lang="tr-TR" smtClean="0"/>
              <a:t>5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94608723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A92ED86-56C1-4A80-AC85-17CA9727CCC1}" type="slidenum">
              <a:rPr lang="tr-TR" smtClean="0"/>
              <a:t>6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04899146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A92ED86-56C1-4A80-AC85-17CA9727CCC1}" type="slidenum">
              <a:rPr lang="tr-TR" smtClean="0"/>
              <a:t>9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25240185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0693" y="1769540"/>
            <a:ext cx="9440034" cy="1828801"/>
          </a:xfrm>
        </p:spPr>
        <p:txBody>
          <a:bodyPr anchor="b">
            <a:normAutofit/>
          </a:bodyPr>
          <a:lstStyle>
            <a:lvl1pPr algn="ctr">
              <a:defRPr sz="5400"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0693" y="3598339"/>
            <a:ext cx="9440034" cy="1049867"/>
          </a:xfrm>
        </p:spPr>
        <p:txBody>
          <a:bodyPr anchor="t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/>
              <a:t>Asıl alt başlık stilini düzenlemek için tıklayın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F37C8D-3748-4C0D-BC0D-05BBC9141D97}" type="datetimeFigureOut">
              <a:rPr lang="tr-TR" smtClean="0"/>
              <a:t>31.05.2021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FECB66-8DE1-4823-BD74-09BBCF5C39DD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2034590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Yazılı Panoramik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Slate-V2-HD-pano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883" y="547807"/>
            <a:ext cx="10141799" cy="381680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6" y="4565255"/>
            <a:ext cx="10355326" cy="543472"/>
          </a:xfrm>
        </p:spPr>
        <p:txBody>
          <a:bodyPr anchor="b">
            <a:normAutofit/>
          </a:bodyPr>
          <a:lstStyle>
            <a:lvl1pPr algn="ctr">
              <a:defRPr sz="2800"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69349" y="695009"/>
            <a:ext cx="9845346" cy="3525671"/>
          </a:xfr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tr-TR"/>
              <a:t>Resim eklemek için simgeye tıklayın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5108728"/>
            <a:ext cx="10353762" cy="682472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F37C8D-3748-4C0D-BC0D-05BBC9141D97}" type="datetimeFigureOut">
              <a:rPr lang="tr-TR" smtClean="0"/>
              <a:t>31.05.2021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FECB66-8DE1-4823-BD74-09BBCF5C39DD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1247728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aşlık ve Resim Yazıs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8437"/>
            <a:ext cx="10353762" cy="353434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295180"/>
            <a:ext cx="10353763" cy="1501826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F37C8D-3748-4C0D-BC0D-05BBC9141D97}" type="datetimeFigureOut">
              <a:rPr lang="tr-TR" smtClean="0"/>
              <a:t>31.05.2021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FECB66-8DE1-4823-BD74-09BBCF5C39DD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31106284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Resim Yazılı Alınt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32749"/>
          </a:xfrm>
        </p:spPr>
        <p:txBody>
          <a:bodyPr anchor="t">
            <a:normAutofit/>
          </a:bodyPr>
          <a:lstStyle>
            <a:lvl1pPr marL="0" indent="0" algn="r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304353"/>
            <a:ext cx="10353763" cy="148949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F37C8D-3748-4C0D-BC0D-05BBC9141D97}" type="datetimeFigureOut">
              <a:rPr lang="tr-TR" smtClean="0"/>
              <a:t>31.05.2021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FECB66-8DE1-4823-BD74-09BBCF5C39DD}" type="slidenum">
              <a:rPr lang="tr-TR" smtClean="0"/>
              <a:t>‹#›</a:t>
            </a:fld>
            <a:endParaRPr lang="tr-TR"/>
          </a:p>
        </p:txBody>
      </p:sp>
      <p:sp>
        <p:nvSpPr>
          <p:cNvPr id="11" name="TextBox 10"/>
          <p:cNvSpPr txBox="1"/>
          <p:nvPr/>
        </p:nvSpPr>
        <p:spPr>
          <a:xfrm>
            <a:off x="990600" y="88479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504716" y="292825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80639083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İsim Kart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2126942"/>
            <a:ext cx="10353763" cy="25118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84" y="4650556"/>
            <a:ext cx="10352199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F37C8D-3748-4C0D-BC0D-05BBC9141D97}" type="datetimeFigureOut">
              <a:rPr lang="tr-TR" smtClean="0"/>
              <a:t>31.05.2021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FECB66-8DE1-4823-BD74-09BBCF5C39DD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28677555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ütu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970450"/>
          </a:xfrm>
        </p:spPr>
        <p:txBody>
          <a:bodyPr/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95" y="1885950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95" y="2571750"/>
            <a:ext cx="3300984" cy="321945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6711" y="1885950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435" y="2571750"/>
            <a:ext cx="3300984" cy="321945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66572" y="1885950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66572" y="2571750"/>
            <a:ext cx="3300984" cy="321945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F37C8D-3748-4C0D-BC0D-05BBC9141D97}" type="datetimeFigureOut">
              <a:rPr lang="tr-TR" smtClean="0"/>
              <a:t>31.05.2021</a:t>
            </a:fld>
            <a:endParaRPr lang="tr-T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FECB66-8DE1-4823-BD74-09BBCF5C39DD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63298370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Resim Sütu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ate-V2-HD-3col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7962" y="1818214"/>
            <a:ext cx="3339972" cy="1847851"/>
          </a:xfrm>
          <a:prstGeom prst="rect">
            <a:avLst/>
          </a:prstGeom>
        </p:spPr>
      </p:pic>
      <p:pic>
        <p:nvPicPr>
          <p:cNvPr id="36" name="Picture 35" descr="Slate-V2-HD-3col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3800" y="1818214"/>
            <a:ext cx="3339972" cy="1847851"/>
          </a:xfrm>
          <a:prstGeom prst="rect">
            <a:avLst/>
          </a:prstGeom>
        </p:spPr>
      </p:pic>
      <p:pic>
        <p:nvPicPr>
          <p:cNvPr id="37" name="Picture 36" descr="Slate-V2-HD-3col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6051" y="1818214"/>
            <a:ext cx="3339972" cy="1847851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94" y="609600"/>
            <a:ext cx="10353763" cy="970450"/>
          </a:xfrm>
        </p:spPr>
        <p:txBody>
          <a:bodyPr/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95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018102" y="1938918"/>
            <a:ext cx="3092368" cy="160295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tr-TR"/>
              <a:t>Resim eklemek için simgeye tıklayın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95" y="4480368"/>
            <a:ext cx="3300984" cy="1310833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88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545743" y="1939094"/>
            <a:ext cx="3092368" cy="160816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tr-TR"/>
              <a:t>Resim eklemek için simgeye tıklayın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435" y="4480367"/>
            <a:ext cx="3300984" cy="1310833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66697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75698" y="1934432"/>
            <a:ext cx="3092368" cy="160729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tr-TR"/>
              <a:t>Resim eklemek için simgeye tıklayın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66572" y="4480365"/>
            <a:ext cx="3300984" cy="131083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F37C8D-3748-4C0D-BC0D-05BBC9141D97}" type="datetimeFigureOut">
              <a:rPr lang="tr-TR" smtClean="0"/>
              <a:t>31.05.2021</a:t>
            </a:fld>
            <a:endParaRPr lang="tr-T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FECB66-8DE1-4823-BD74-09BBCF5C39DD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22653269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 ve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F37C8D-3748-4C0D-BC0D-05BBC9141D97}" type="datetimeFigureOut">
              <a:rPr lang="tr-TR" smtClean="0"/>
              <a:t>31.05.2021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FECB66-8DE1-4823-BD74-09BBCF5C39DD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36645203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83068" y="609599"/>
            <a:ext cx="2284487" cy="518160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3796" y="609599"/>
            <a:ext cx="7916872" cy="5181601"/>
          </a:xfrm>
        </p:spPr>
        <p:txBody>
          <a:bodyPr vert="eaVert" anchor="t"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F37C8D-3748-4C0D-BC0D-05BBC9141D97}" type="datetimeFigureOut">
              <a:rPr lang="tr-TR" smtClean="0"/>
              <a:t>31.05.2021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FECB66-8DE1-4823-BD74-09BBCF5C39DD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7969395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E60989D0-E8B4-499D-A268-D495BB6551D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Alt Başlık 2">
            <a:extLst>
              <a:ext uri="{FF2B5EF4-FFF2-40B4-BE49-F238E27FC236}">
                <a16:creationId xmlns:a16="http://schemas.microsoft.com/office/drawing/2014/main" id="{E545BA62-A491-44DE-A850-85155519E0B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tr-TR"/>
              <a:t>Asıl alt başlık stilini düzenlemek için tıklayın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23444561-E431-4BDF-B1A2-786D01582B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7BDDD5-24A0-49CB-8DE5-AF367277FA32}" type="datetimeFigureOut">
              <a:rPr lang="tr-TR" smtClean="0"/>
              <a:t>31.05.2021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4B20124B-1CB8-41B8-A9BF-D61FEB2A12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52944484-74AD-40AA-AFC3-1CB0969040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86A343-7166-437B-A69D-80FE8D9CB33E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65035226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31A8326F-32F1-4B57-9CEB-74E791CADB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657A4BB3-ECB2-475E-8A76-3B30DB47075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2E874D0F-DF5D-4034-A7F4-67D087FBCF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7BDDD5-24A0-49CB-8DE5-AF367277FA32}" type="datetimeFigureOut">
              <a:rPr lang="tr-TR" smtClean="0"/>
              <a:t>31.05.2021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B1ED49F9-4B82-4B27-9BE1-4AC0EC78AA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94CF5A4A-FB3E-4857-AE2B-632B0371B4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86A343-7166-437B-A69D-80FE8D9CB33E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907982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F37C8D-3748-4C0D-BC0D-05BBC9141D97}" type="datetimeFigureOut">
              <a:rPr lang="tr-TR" smtClean="0"/>
              <a:t>31.05.2021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FECB66-8DE1-4823-BD74-09BBCF5C39DD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33036814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 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040D895D-8464-4D90-82A9-3E735BB090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Metin Yer Tutucusu 2">
            <a:extLst>
              <a:ext uri="{FF2B5EF4-FFF2-40B4-BE49-F238E27FC236}">
                <a16:creationId xmlns:a16="http://schemas.microsoft.com/office/drawing/2014/main" id="{DB77CD14-581D-4A97-8E0F-11A50D1DC1A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AEDA74DF-A6CE-4C38-8083-4149A7FA86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7BDDD5-24A0-49CB-8DE5-AF367277FA32}" type="datetimeFigureOut">
              <a:rPr lang="tr-TR" smtClean="0"/>
              <a:t>31.05.2021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AEE1CC5E-7ED8-4591-848D-976397653E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EF226F41-02F8-4165-B17B-6A301D0730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86A343-7166-437B-A69D-80FE8D9CB33E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98233374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7276EB94-6514-4444-945E-6E1512DD83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018D06C6-ED2F-48BD-BCD1-C6D6A613CED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İçerik Yer Tutucusu 3">
            <a:extLst>
              <a:ext uri="{FF2B5EF4-FFF2-40B4-BE49-F238E27FC236}">
                <a16:creationId xmlns:a16="http://schemas.microsoft.com/office/drawing/2014/main" id="{63E59F26-C400-467F-997F-45A288BD8F2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Veri Yer Tutucusu 4">
            <a:extLst>
              <a:ext uri="{FF2B5EF4-FFF2-40B4-BE49-F238E27FC236}">
                <a16:creationId xmlns:a16="http://schemas.microsoft.com/office/drawing/2014/main" id="{A943FFDF-912C-4A5D-B1BB-7BBCECF2B0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7BDDD5-24A0-49CB-8DE5-AF367277FA32}" type="datetimeFigureOut">
              <a:rPr lang="tr-TR" smtClean="0"/>
              <a:t>31.05.2021</a:t>
            </a:fld>
            <a:endParaRPr lang="tr-TR"/>
          </a:p>
        </p:txBody>
      </p:sp>
      <p:sp>
        <p:nvSpPr>
          <p:cNvPr id="6" name="Alt Bilgi Yer Tutucusu 5">
            <a:extLst>
              <a:ext uri="{FF2B5EF4-FFF2-40B4-BE49-F238E27FC236}">
                <a16:creationId xmlns:a16="http://schemas.microsoft.com/office/drawing/2014/main" id="{370EBA52-0583-4EB6-A1A8-95B1B73C79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>
            <a:extLst>
              <a:ext uri="{FF2B5EF4-FFF2-40B4-BE49-F238E27FC236}">
                <a16:creationId xmlns:a16="http://schemas.microsoft.com/office/drawing/2014/main" id="{DBBA9F38-AED0-44DC-9EF9-1A11BE3B51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86A343-7166-437B-A69D-80FE8D9CB33E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17060893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2E3C6955-0BE5-4AAF-835D-A951E5FDA5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Metin Yer Tutucusu 2">
            <a:extLst>
              <a:ext uri="{FF2B5EF4-FFF2-40B4-BE49-F238E27FC236}">
                <a16:creationId xmlns:a16="http://schemas.microsoft.com/office/drawing/2014/main" id="{D17D4663-E42A-4440-AB79-74A3310E8A7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4" name="İçerik Yer Tutucusu 3">
            <a:extLst>
              <a:ext uri="{FF2B5EF4-FFF2-40B4-BE49-F238E27FC236}">
                <a16:creationId xmlns:a16="http://schemas.microsoft.com/office/drawing/2014/main" id="{63EC243D-AAF8-496E-8DCD-69F4C057341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Metin Yer Tutucusu 4">
            <a:extLst>
              <a:ext uri="{FF2B5EF4-FFF2-40B4-BE49-F238E27FC236}">
                <a16:creationId xmlns:a16="http://schemas.microsoft.com/office/drawing/2014/main" id="{0DFE8C8C-EEE7-4B72-A72D-7F9D206B8B8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6" name="İçerik Yer Tutucusu 5">
            <a:extLst>
              <a:ext uri="{FF2B5EF4-FFF2-40B4-BE49-F238E27FC236}">
                <a16:creationId xmlns:a16="http://schemas.microsoft.com/office/drawing/2014/main" id="{6CF39B15-81B6-4914-9EDD-4642146C41B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7" name="Veri Yer Tutucusu 6">
            <a:extLst>
              <a:ext uri="{FF2B5EF4-FFF2-40B4-BE49-F238E27FC236}">
                <a16:creationId xmlns:a16="http://schemas.microsoft.com/office/drawing/2014/main" id="{71949922-53E6-4C76-B29C-6375682859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7BDDD5-24A0-49CB-8DE5-AF367277FA32}" type="datetimeFigureOut">
              <a:rPr lang="tr-TR" smtClean="0"/>
              <a:t>31.05.2021</a:t>
            </a:fld>
            <a:endParaRPr lang="tr-TR"/>
          </a:p>
        </p:txBody>
      </p:sp>
      <p:sp>
        <p:nvSpPr>
          <p:cNvPr id="8" name="Alt Bilgi Yer Tutucusu 7">
            <a:extLst>
              <a:ext uri="{FF2B5EF4-FFF2-40B4-BE49-F238E27FC236}">
                <a16:creationId xmlns:a16="http://schemas.microsoft.com/office/drawing/2014/main" id="{D2D552C9-5AFC-4A0E-9093-AA192774C3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ayt Numarası Yer Tutucusu 8">
            <a:extLst>
              <a:ext uri="{FF2B5EF4-FFF2-40B4-BE49-F238E27FC236}">
                <a16:creationId xmlns:a16="http://schemas.microsoft.com/office/drawing/2014/main" id="{50B33E9D-BC95-4206-B6F7-6F9FF2FD39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86A343-7166-437B-A69D-80FE8D9CB33E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52179600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6E4EB72C-1AC2-4379-9476-53CACE333D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Veri Yer Tutucusu 2">
            <a:extLst>
              <a:ext uri="{FF2B5EF4-FFF2-40B4-BE49-F238E27FC236}">
                <a16:creationId xmlns:a16="http://schemas.microsoft.com/office/drawing/2014/main" id="{D9E29373-C762-4EB9-9E2E-3C7533A92D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7BDDD5-24A0-49CB-8DE5-AF367277FA32}" type="datetimeFigureOut">
              <a:rPr lang="tr-TR" smtClean="0"/>
              <a:t>31.05.2021</a:t>
            </a:fld>
            <a:endParaRPr lang="tr-TR"/>
          </a:p>
        </p:txBody>
      </p:sp>
      <p:sp>
        <p:nvSpPr>
          <p:cNvPr id="4" name="Alt Bilgi Yer Tutucusu 3">
            <a:extLst>
              <a:ext uri="{FF2B5EF4-FFF2-40B4-BE49-F238E27FC236}">
                <a16:creationId xmlns:a16="http://schemas.microsoft.com/office/drawing/2014/main" id="{A586E3B3-9C21-46DC-B268-10E8231DA2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ayt Numarası Yer Tutucusu 4">
            <a:extLst>
              <a:ext uri="{FF2B5EF4-FFF2-40B4-BE49-F238E27FC236}">
                <a16:creationId xmlns:a16="http://schemas.microsoft.com/office/drawing/2014/main" id="{B2FAD604-EF47-419D-87DC-F73ABAB9B2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86A343-7166-437B-A69D-80FE8D9CB33E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81421311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i Yer Tutucusu 1">
            <a:extLst>
              <a:ext uri="{FF2B5EF4-FFF2-40B4-BE49-F238E27FC236}">
                <a16:creationId xmlns:a16="http://schemas.microsoft.com/office/drawing/2014/main" id="{D9794CFF-4C11-47FE-90C7-7FE812E352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7BDDD5-24A0-49CB-8DE5-AF367277FA32}" type="datetimeFigureOut">
              <a:rPr lang="tr-TR" smtClean="0"/>
              <a:t>31.05.2021</a:t>
            </a:fld>
            <a:endParaRPr lang="tr-TR"/>
          </a:p>
        </p:txBody>
      </p:sp>
      <p:sp>
        <p:nvSpPr>
          <p:cNvPr id="3" name="Alt Bilgi Yer Tutucusu 2">
            <a:extLst>
              <a:ext uri="{FF2B5EF4-FFF2-40B4-BE49-F238E27FC236}">
                <a16:creationId xmlns:a16="http://schemas.microsoft.com/office/drawing/2014/main" id="{3AFDA4E6-CB9A-43D9-A073-3BF95B1FF5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>
            <a:extLst>
              <a:ext uri="{FF2B5EF4-FFF2-40B4-BE49-F238E27FC236}">
                <a16:creationId xmlns:a16="http://schemas.microsoft.com/office/drawing/2014/main" id="{B9B98FC9-3C77-4166-A133-62CEF2AB05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86A343-7166-437B-A69D-80FE8D9CB33E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76501380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D4795259-3D4B-4739-839C-24DCA8B351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F7567823-20BD-4ABF-82A2-21BB7FC89E3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Metin Yer Tutucusu 3">
            <a:extLst>
              <a:ext uri="{FF2B5EF4-FFF2-40B4-BE49-F238E27FC236}">
                <a16:creationId xmlns:a16="http://schemas.microsoft.com/office/drawing/2014/main" id="{69C69FC7-0537-484D-8FFB-F2EE2A1FD34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5" name="Veri Yer Tutucusu 4">
            <a:extLst>
              <a:ext uri="{FF2B5EF4-FFF2-40B4-BE49-F238E27FC236}">
                <a16:creationId xmlns:a16="http://schemas.microsoft.com/office/drawing/2014/main" id="{51F0B42B-6FCB-444D-9C98-0D68640E96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7BDDD5-24A0-49CB-8DE5-AF367277FA32}" type="datetimeFigureOut">
              <a:rPr lang="tr-TR" smtClean="0"/>
              <a:t>31.05.2021</a:t>
            </a:fld>
            <a:endParaRPr lang="tr-TR"/>
          </a:p>
        </p:txBody>
      </p:sp>
      <p:sp>
        <p:nvSpPr>
          <p:cNvPr id="6" name="Alt Bilgi Yer Tutucusu 5">
            <a:extLst>
              <a:ext uri="{FF2B5EF4-FFF2-40B4-BE49-F238E27FC236}">
                <a16:creationId xmlns:a16="http://schemas.microsoft.com/office/drawing/2014/main" id="{D0840F0B-098B-40D2-A16A-0508564051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>
            <a:extLst>
              <a:ext uri="{FF2B5EF4-FFF2-40B4-BE49-F238E27FC236}">
                <a16:creationId xmlns:a16="http://schemas.microsoft.com/office/drawing/2014/main" id="{22C50AB3-8BED-4CC0-A469-6DDFB5F1A1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86A343-7166-437B-A69D-80FE8D9CB33E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05689883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FB69464F-62EE-4056-A4E6-236A573DF1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Resim Yer Tutucusu 2">
            <a:extLst>
              <a:ext uri="{FF2B5EF4-FFF2-40B4-BE49-F238E27FC236}">
                <a16:creationId xmlns:a16="http://schemas.microsoft.com/office/drawing/2014/main" id="{E915C36B-B838-4E84-9FE2-61AC8ABABB0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Metin Yer Tutucusu 3">
            <a:extLst>
              <a:ext uri="{FF2B5EF4-FFF2-40B4-BE49-F238E27FC236}">
                <a16:creationId xmlns:a16="http://schemas.microsoft.com/office/drawing/2014/main" id="{09BB869F-724F-42C8-847E-A5D81939128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5" name="Veri Yer Tutucusu 4">
            <a:extLst>
              <a:ext uri="{FF2B5EF4-FFF2-40B4-BE49-F238E27FC236}">
                <a16:creationId xmlns:a16="http://schemas.microsoft.com/office/drawing/2014/main" id="{5D65B9C7-B2AE-4D5C-B326-AC087E9934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7BDDD5-24A0-49CB-8DE5-AF367277FA32}" type="datetimeFigureOut">
              <a:rPr lang="tr-TR" smtClean="0"/>
              <a:t>31.05.2021</a:t>
            </a:fld>
            <a:endParaRPr lang="tr-TR"/>
          </a:p>
        </p:txBody>
      </p:sp>
      <p:sp>
        <p:nvSpPr>
          <p:cNvPr id="6" name="Alt Bilgi Yer Tutucusu 5">
            <a:extLst>
              <a:ext uri="{FF2B5EF4-FFF2-40B4-BE49-F238E27FC236}">
                <a16:creationId xmlns:a16="http://schemas.microsoft.com/office/drawing/2014/main" id="{55EC90A8-3090-4A32-A52B-7A50A69008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>
            <a:extLst>
              <a:ext uri="{FF2B5EF4-FFF2-40B4-BE49-F238E27FC236}">
                <a16:creationId xmlns:a16="http://schemas.microsoft.com/office/drawing/2014/main" id="{2A45267C-06B6-42F6-A85F-C869981772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86A343-7166-437B-A69D-80FE8D9CB33E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34814552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 ve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E2F4E88E-9B8D-4173-BC7D-1F262008D7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Dikey Metin Yer Tutucusu 2">
            <a:extLst>
              <a:ext uri="{FF2B5EF4-FFF2-40B4-BE49-F238E27FC236}">
                <a16:creationId xmlns:a16="http://schemas.microsoft.com/office/drawing/2014/main" id="{CE432642-FE1F-4D0E-9A5B-FC2FBDE6DBF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EC8E8FBF-714B-411D-B6FB-DD22AE292C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7BDDD5-24A0-49CB-8DE5-AF367277FA32}" type="datetimeFigureOut">
              <a:rPr lang="tr-TR" smtClean="0"/>
              <a:t>31.05.2021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C4E66EDB-8394-40B2-80C5-B17A7944C4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151CA6A3-A628-42E8-8CBC-BCCE0F2A3A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86A343-7166-437B-A69D-80FE8D9CB33E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28499765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>
            <a:extLst>
              <a:ext uri="{FF2B5EF4-FFF2-40B4-BE49-F238E27FC236}">
                <a16:creationId xmlns:a16="http://schemas.microsoft.com/office/drawing/2014/main" id="{E884512A-1D09-4950-B38C-679F466E829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Dikey Metin Yer Tutucusu 2">
            <a:extLst>
              <a:ext uri="{FF2B5EF4-FFF2-40B4-BE49-F238E27FC236}">
                <a16:creationId xmlns:a16="http://schemas.microsoft.com/office/drawing/2014/main" id="{5F7955E9-28FE-4CCC-8A6B-CEB9F4338F2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F526F538-A6A7-4B67-A796-95A465655F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7BDDD5-24A0-49CB-8DE5-AF367277FA32}" type="datetimeFigureOut">
              <a:rPr lang="tr-TR" smtClean="0"/>
              <a:t>31.05.2021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1A033F1D-C0E8-4D86-894D-EE92CEC8EE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37A5E5BE-437C-403F-A17D-C5C99F660C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86A343-7166-437B-A69D-80FE8D9CB33E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3353212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 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1761067"/>
            <a:ext cx="9590550" cy="1828813"/>
          </a:xfrm>
        </p:spPr>
        <p:txBody>
          <a:bodyPr anchor="b"/>
          <a:lstStyle>
            <a:lvl1pPr algn="ctr">
              <a:defRPr sz="4000" b="0" cap="none"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3589879"/>
            <a:ext cx="9590550" cy="1507054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F37C8D-3748-4C0D-BC0D-05BBC9141D97}" type="datetimeFigureOut">
              <a:rPr lang="tr-TR" smtClean="0"/>
              <a:t>31.05.2021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FECB66-8DE1-4823-BD74-09BBCF5C39DD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4685671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3795" y="1732449"/>
            <a:ext cx="5060497" cy="4058750"/>
          </a:xfrm>
        </p:spPr>
        <p:txBody>
          <a:bodyPr anchor="t">
            <a:normAutofit/>
          </a:bodyPr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2892" y="1732449"/>
            <a:ext cx="5064665" cy="4058751"/>
          </a:xfrm>
        </p:spPr>
        <p:txBody>
          <a:bodyPr anchor="t">
            <a:normAutofit/>
          </a:bodyPr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F37C8D-3748-4C0D-BC0D-05BBC9141D97}" type="datetimeFigureOut">
              <a:rPr lang="tr-TR" smtClean="0"/>
              <a:t>31.05.2021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FECB66-8DE1-4823-BD74-09BBCF5C39DD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6471170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 descr="Slate-V2-HD-comp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795" y="1734506"/>
            <a:ext cx="5089072" cy="4148769"/>
          </a:xfrm>
          <a:prstGeom prst="rect">
            <a:avLst/>
          </a:prstGeom>
        </p:spPr>
      </p:pic>
      <p:pic>
        <p:nvPicPr>
          <p:cNvPr id="21" name="Picture 20" descr="Slate-V2-HD-comp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8485" y="1734506"/>
            <a:ext cx="5089072" cy="414876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5872" y="1835254"/>
            <a:ext cx="4876344" cy="544884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05872" y="2380137"/>
            <a:ext cx="4876344" cy="3411063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94967" y="1835254"/>
            <a:ext cx="4895330" cy="544883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94967" y="2380137"/>
            <a:ext cx="4895330" cy="3411063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F37C8D-3748-4C0D-BC0D-05BBC9141D97}" type="datetimeFigureOut">
              <a:rPr lang="tr-TR" smtClean="0"/>
              <a:t>31.05.2021</a:t>
            </a:fld>
            <a:endParaRPr lang="tr-T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FECB66-8DE1-4823-BD74-09BBCF5C39DD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1272312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F37C8D-3748-4C0D-BC0D-05BBC9141D97}" type="datetimeFigureOut">
              <a:rPr lang="tr-TR" smtClean="0"/>
              <a:t>31.05.2021</a:t>
            </a:fld>
            <a:endParaRPr lang="tr-T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FECB66-8DE1-4823-BD74-09BBCF5C39DD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259249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F37C8D-3748-4C0D-BC0D-05BBC9141D97}" type="datetimeFigureOut">
              <a:rPr lang="tr-TR" smtClean="0"/>
              <a:t>31.05.2021</a:t>
            </a:fld>
            <a:endParaRPr lang="tr-T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FECB66-8DE1-4823-BD74-09BBCF5C39DD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2730801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3706889" cy="182191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55633" y="609600"/>
            <a:ext cx="6411924" cy="5181600"/>
          </a:xfrm>
        </p:spPr>
        <p:txBody>
          <a:bodyPr>
            <a:normAutofit/>
          </a:bodyPr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2431518"/>
            <a:ext cx="3706889" cy="3359681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F37C8D-3748-4C0D-BC0D-05BBC9141D97}" type="datetimeFigureOut">
              <a:rPr lang="tr-TR" smtClean="0"/>
              <a:t>31.05.2021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FECB66-8DE1-4823-BD74-09BBCF5C39DD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0662326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 descr="Slate-V2-HD-vert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3665" y="609600"/>
            <a:ext cx="3584166" cy="520483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923"/>
            <a:ext cx="5934949" cy="1829338"/>
          </a:xfrm>
        </p:spPr>
        <p:txBody>
          <a:bodyPr anchor="b">
            <a:noAutofit/>
          </a:bodyPr>
          <a:lstStyle>
            <a:lvl1pPr algn="ctr">
              <a:defRPr sz="3200" b="0"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42551" y="763702"/>
            <a:ext cx="3275751" cy="4912822"/>
          </a:xfr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tr-TR"/>
              <a:t>Resim eklemek için simgeye tıklayın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2439261"/>
            <a:ext cx="5934949" cy="337613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F37C8D-3748-4C0D-BC0D-05BBC9141D97}" type="datetimeFigureOut">
              <a:rPr lang="tr-TR" smtClean="0"/>
              <a:t>31.05.2021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FECB66-8DE1-4823-BD74-09BBCF5C39DD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8647741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jp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.xml"/><Relationship Id="rId3" Type="http://schemas.openxmlformats.org/officeDocument/2006/relationships/slideLayout" Target="../slideLayouts/slideLayout20.xml"/><Relationship Id="rId7" Type="http://schemas.openxmlformats.org/officeDocument/2006/relationships/slideLayout" Target="../slideLayouts/slideLayout24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970450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95" y="1732449"/>
            <a:ext cx="10353762" cy="4058751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6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fld id="{5EF37C8D-3748-4C0D-BC0D-05BBC9141D97}" type="datetimeFigureOut">
              <a:rPr lang="tr-TR" smtClean="0"/>
              <a:t>31.05.2021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95" y="5883275"/>
            <a:ext cx="66728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5354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fld id="{D2FECB66-8DE1-4823-BD74-09BBCF5C39DD}" type="slidenum">
              <a:rPr lang="tr-TR" smtClean="0"/>
              <a:t>‹#›</a:t>
            </a:fld>
            <a:endParaRPr lang="tr-TR"/>
          </a:p>
        </p:txBody>
      </p:sp>
      <p:pic>
        <p:nvPicPr>
          <p:cNvPr id="7" name="Resim 6">
            <a:extLst>
              <a:ext uri="{FF2B5EF4-FFF2-40B4-BE49-F238E27FC236}">
                <a16:creationId xmlns:a16="http://schemas.microsoft.com/office/drawing/2014/main" id="{BC3642B4-A2D0-4559-8D15-23C3F89E792E}"/>
              </a:ext>
            </a:extLst>
          </p:cNvPr>
          <p:cNvPicPr/>
          <p:nvPr userDrawn="1"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70958" y="-14287"/>
            <a:ext cx="1521041" cy="8665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273976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0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j-lt"/>
          <a:ea typeface="+mj-ea"/>
          <a:cs typeface="Trebuchet M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20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1pPr>
      <a:lvl2pPr marL="720000" indent="-270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"/>
        <a:defRPr sz="18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2pPr>
      <a:lvl3pPr marL="1026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6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3pPr>
      <a:lvl4pPr marL="1386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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4pPr>
      <a:lvl5pPr marL="1674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5pPr>
      <a:lvl6pPr marL="20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6pPr>
      <a:lvl7pPr marL="240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7pPr>
      <a:lvl8pPr marL="278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8pPr>
      <a:lvl9pPr marL="310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Yer Tutucusu 1">
            <a:extLst>
              <a:ext uri="{FF2B5EF4-FFF2-40B4-BE49-F238E27FC236}">
                <a16:creationId xmlns:a16="http://schemas.microsoft.com/office/drawing/2014/main" id="{8DF78216-E559-4123-A473-639FAF2C1D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Metin Yer Tutucusu 2">
            <a:extLst>
              <a:ext uri="{FF2B5EF4-FFF2-40B4-BE49-F238E27FC236}">
                <a16:creationId xmlns:a16="http://schemas.microsoft.com/office/drawing/2014/main" id="{A30C8BD3-F446-4885-BBD3-3FBACFEBD6C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94DF585D-52B0-45D2-9BCF-F3E3D4EA757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7BDDD5-24A0-49CB-8DE5-AF367277FA32}" type="datetimeFigureOut">
              <a:rPr lang="tr-TR" smtClean="0"/>
              <a:t>31.05.2021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641D940D-F362-46B5-96EF-7BB3A01CB02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E0DFDE6C-309C-4C00-B347-E5607ED828B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86A343-7166-437B-A69D-80FE8D9CB33E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5080054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36AE3338-9F19-4760-A197-4CB5915D0C6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692" y="-1414021"/>
            <a:ext cx="11962615" cy="5995448"/>
          </a:xfrm>
        </p:spPr>
        <p:txBody>
          <a:bodyPr>
            <a:normAutofit/>
          </a:bodyPr>
          <a:lstStyle/>
          <a:p>
            <a:pPr hangingPunct="0"/>
            <a:r>
              <a:rPr lang="tr-TR" dirty="0">
                <a:effectLst/>
              </a:rPr>
              <a:t>E</a:t>
            </a:r>
            <a:r>
              <a:rPr lang="en-US" dirty="0">
                <a:effectLst/>
              </a:rPr>
              <a:t>valuation </a:t>
            </a:r>
            <a:r>
              <a:rPr lang="tr-TR" dirty="0">
                <a:effectLst/>
              </a:rPr>
              <a:t>o</a:t>
            </a:r>
            <a:r>
              <a:rPr lang="en-US" dirty="0">
                <a:effectLst/>
              </a:rPr>
              <a:t>f Geriatric Patients with Diabetes Mellitus According to Target Hemoglobin A1C Levels</a:t>
            </a:r>
            <a:endParaRPr lang="tr-TR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46588356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80000"/>
                <a:lumMod val="80000"/>
              </a:schemeClr>
              <a:schemeClr val="bg2">
                <a:tint val="98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78F968F3-A86D-4D9D-A460-98AE3EE279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02704"/>
            <a:ext cx="12192000" cy="970450"/>
          </a:xfrm>
        </p:spPr>
        <p:txBody>
          <a:bodyPr>
            <a:normAutofit/>
          </a:bodyPr>
          <a:lstStyle/>
          <a:p>
            <a:r>
              <a:rPr lang="tr-TR" dirty="0"/>
              <a:t>RESULTS</a:t>
            </a:r>
          </a:p>
        </p:txBody>
      </p:sp>
      <p:pic>
        <p:nvPicPr>
          <p:cNvPr id="7" name="İçerik Yer Tutucusu 6">
            <a:extLst>
              <a:ext uri="{FF2B5EF4-FFF2-40B4-BE49-F238E27FC236}">
                <a16:creationId xmlns:a16="http://schemas.microsoft.com/office/drawing/2014/main" id="{24E8EE1F-A952-4B32-BFCC-8501A8B807E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20552" y="1337538"/>
            <a:ext cx="6465431" cy="5291862"/>
          </a:xfrm>
          <a:prstGeom prst="rect">
            <a:avLst/>
          </a:prstGeom>
        </p:spPr>
      </p:pic>
      <p:sp>
        <p:nvSpPr>
          <p:cNvPr id="9" name="İçerik Yer Tutucusu 8">
            <a:extLst>
              <a:ext uri="{FF2B5EF4-FFF2-40B4-BE49-F238E27FC236}">
                <a16:creationId xmlns:a16="http://schemas.microsoft.com/office/drawing/2014/main" id="{CBF5DA3A-C891-4627-8CA2-68023A6361E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325" y="1520415"/>
            <a:ext cx="5569227" cy="5009876"/>
          </a:xfrm>
        </p:spPr>
        <p:txBody>
          <a:bodyPr/>
          <a:lstStyle/>
          <a:p>
            <a:r>
              <a:rPr lang="tr-TR" sz="2400" dirty="0" err="1">
                <a:effectLst/>
              </a:rPr>
              <a:t>Significant</a:t>
            </a:r>
            <a:r>
              <a:rPr lang="tr-TR" sz="2400" dirty="0">
                <a:effectLst/>
              </a:rPr>
              <a:t> </a:t>
            </a:r>
            <a:r>
              <a:rPr lang="tr-TR" sz="2400" dirty="0" err="1">
                <a:effectLst/>
              </a:rPr>
              <a:t>association</a:t>
            </a:r>
            <a:r>
              <a:rPr lang="tr-TR" sz="2400" dirty="0">
                <a:effectLst/>
              </a:rPr>
              <a:t> </a:t>
            </a:r>
            <a:r>
              <a:rPr lang="tr-TR" sz="2400" dirty="0" err="1">
                <a:effectLst/>
              </a:rPr>
              <a:t>was</a:t>
            </a:r>
            <a:r>
              <a:rPr lang="tr-TR" sz="2400" dirty="0">
                <a:effectLst/>
              </a:rPr>
              <a:t> </a:t>
            </a:r>
            <a:r>
              <a:rPr lang="tr-TR" sz="2400" dirty="0" err="1">
                <a:effectLst/>
              </a:rPr>
              <a:t>present</a:t>
            </a:r>
            <a:r>
              <a:rPr lang="tr-TR" sz="2400" dirty="0">
                <a:effectLst/>
              </a:rPr>
              <a:t> </a:t>
            </a:r>
            <a:r>
              <a:rPr lang="tr-TR" sz="2400" dirty="0" err="1">
                <a:effectLst/>
              </a:rPr>
              <a:t>between</a:t>
            </a:r>
            <a:r>
              <a:rPr lang="tr-TR" sz="2400" dirty="0">
                <a:effectLst/>
              </a:rPr>
              <a:t> </a:t>
            </a:r>
            <a:r>
              <a:rPr lang="tr-TR" sz="2400" dirty="0" err="1">
                <a:effectLst/>
              </a:rPr>
              <a:t>the</a:t>
            </a:r>
            <a:r>
              <a:rPr lang="tr-TR" sz="2400" dirty="0">
                <a:effectLst/>
              </a:rPr>
              <a:t> risk of </a:t>
            </a:r>
            <a:r>
              <a:rPr lang="tr-TR" sz="2400" dirty="0" err="1">
                <a:effectLst/>
              </a:rPr>
              <a:t>hypoglycemia</a:t>
            </a:r>
            <a:r>
              <a:rPr lang="tr-TR" sz="2400" dirty="0">
                <a:effectLst/>
              </a:rPr>
              <a:t> </a:t>
            </a:r>
            <a:r>
              <a:rPr lang="tr-TR" sz="2400" dirty="0" err="1">
                <a:effectLst/>
              </a:rPr>
              <a:t>and</a:t>
            </a:r>
            <a:r>
              <a:rPr lang="tr-TR" sz="2400" dirty="0">
                <a:effectLst/>
              </a:rPr>
              <a:t> HbA1c </a:t>
            </a:r>
            <a:r>
              <a:rPr lang="tr-TR" sz="2400" dirty="0" err="1">
                <a:effectLst/>
              </a:rPr>
              <a:t>groups</a:t>
            </a:r>
            <a:r>
              <a:rPr lang="tr-TR" sz="2400" dirty="0">
                <a:effectLst/>
              </a:rPr>
              <a:t> (p&lt;0.01) </a:t>
            </a:r>
          </a:p>
          <a:p>
            <a:r>
              <a:rPr lang="tr-TR" sz="2400" b="1" dirty="0" err="1">
                <a:effectLst/>
              </a:rPr>
              <a:t>Patients</a:t>
            </a:r>
            <a:r>
              <a:rPr lang="tr-TR" sz="2400" b="1" dirty="0">
                <a:effectLst/>
              </a:rPr>
              <a:t> </a:t>
            </a:r>
            <a:r>
              <a:rPr lang="tr-TR" sz="2400" b="1" dirty="0" err="1">
                <a:effectLst/>
              </a:rPr>
              <a:t>with</a:t>
            </a:r>
            <a:r>
              <a:rPr lang="tr-TR" sz="2400" b="1" dirty="0">
                <a:effectLst/>
              </a:rPr>
              <a:t> </a:t>
            </a:r>
            <a:r>
              <a:rPr lang="tr-TR" sz="2400" b="1" dirty="0" err="1">
                <a:effectLst/>
              </a:rPr>
              <a:t>tightly</a:t>
            </a:r>
            <a:r>
              <a:rPr lang="tr-TR" sz="2400" b="1" dirty="0">
                <a:effectLst/>
              </a:rPr>
              <a:t> </a:t>
            </a:r>
            <a:r>
              <a:rPr lang="tr-TR" sz="2400" b="1" dirty="0" err="1">
                <a:effectLst/>
              </a:rPr>
              <a:t>controlled</a:t>
            </a:r>
            <a:r>
              <a:rPr lang="tr-TR" sz="2400" b="1" dirty="0">
                <a:effectLst/>
              </a:rPr>
              <a:t> </a:t>
            </a:r>
            <a:r>
              <a:rPr lang="tr-TR" sz="2400" b="1" dirty="0" err="1">
                <a:effectLst/>
              </a:rPr>
              <a:t>diabetes</a:t>
            </a:r>
            <a:r>
              <a:rPr lang="tr-TR" sz="2400" b="1" dirty="0">
                <a:effectLst/>
              </a:rPr>
              <a:t> </a:t>
            </a:r>
            <a:r>
              <a:rPr lang="tr-TR" sz="2400" b="1" dirty="0" err="1">
                <a:effectLst/>
              </a:rPr>
              <a:t>were</a:t>
            </a:r>
            <a:r>
              <a:rPr lang="tr-TR" sz="2400" b="1" dirty="0">
                <a:effectLst/>
              </a:rPr>
              <a:t> </a:t>
            </a:r>
            <a:r>
              <a:rPr lang="tr-TR" sz="2400" b="1" dirty="0" err="1">
                <a:effectLst/>
              </a:rPr>
              <a:t>more</a:t>
            </a:r>
            <a:r>
              <a:rPr lang="tr-TR" sz="2400" b="1" dirty="0">
                <a:effectLst/>
              </a:rPr>
              <a:t> </a:t>
            </a:r>
            <a:r>
              <a:rPr lang="tr-TR" sz="2400" b="1" dirty="0" err="1">
                <a:effectLst/>
              </a:rPr>
              <a:t>likely</a:t>
            </a:r>
            <a:r>
              <a:rPr lang="tr-TR" sz="2400" b="1" dirty="0">
                <a:effectLst/>
              </a:rPr>
              <a:t> </a:t>
            </a:r>
            <a:r>
              <a:rPr lang="tr-TR" sz="2400" b="1" dirty="0" err="1">
                <a:effectLst/>
              </a:rPr>
              <a:t>to</a:t>
            </a:r>
            <a:r>
              <a:rPr lang="tr-TR" sz="2400" b="1" dirty="0">
                <a:effectLst/>
              </a:rPr>
              <a:t> be in risk of </a:t>
            </a:r>
            <a:r>
              <a:rPr lang="tr-TR" sz="2400" b="1" dirty="0" err="1">
                <a:effectLst/>
              </a:rPr>
              <a:t>hypoglycemia</a:t>
            </a:r>
            <a:r>
              <a:rPr lang="tr-TR" sz="2400" b="1" dirty="0">
                <a:effectLst/>
              </a:rPr>
              <a:t> </a:t>
            </a:r>
            <a:r>
              <a:rPr lang="tr-TR" sz="2400" b="1" dirty="0" err="1">
                <a:effectLst/>
              </a:rPr>
              <a:t>group</a:t>
            </a:r>
            <a:r>
              <a:rPr lang="tr-TR" sz="2400" b="1" dirty="0">
                <a:effectLst/>
              </a:rPr>
              <a:t> </a:t>
            </a:r>
            <a:r>
              <a:rPr lang="tr-TR" sz="2400" dirty="0" err="1">
                <a:effectLst/>
              </a:rPr>
              <a:t>and</a:t>
            </a:r>
            <a:r>
              <a:rPr lang="tr-TR" sz="2400" dirty="0">
                <a:effectLst/>
              </a:rPr>
              <a:t> </a:t>
            </a:r>
            <a:r>
              <a:rPr lang="tr-TR" sz="2400" b="1" dirty="0" err="1">
                <a:effectLst/>
              </a:rPr>
              <a:t>patients</a:t>
            </a:r>
            <a:r>
              <a:rPr lang="tr-TR" sz="2400" b="1" dirty="0">
                <a:effectLst/>
              </a:rPr>
              <a:t> </a:t>
            </a:r>
            <a:r>
              <a:rPr lang="tr-TR" sz="2400" b="1" dirty="0" err="1">
                <a:effectLst/>
              </a:rPr>
              <a:t>with</a:t>
            </a:r>
            <a:r>
              <a:rPr lang="tr-TR" sz="2400" b="1" dirty="0">
                <a:effectLst/>
              </a:rPr>
              <a:t> </a:t>
            </a:r>
            <a:r>
              <a:rPr lang="tr-TR" sz="2400" b="1" dirty="0" err="1">
                <a:effectLst/>
              </a:rPr>
              <a:t>poorly</a:t>
            </a:r>
            <a:r>
              <a:rPr lang="tr-TR" sz="2400" b="1" dirty="0">
                <a:effectLst/>
              </a:rPr>
              <a:t> </a:t>
            </a:r>
            <a:r>
              <a:rPr lang="tr-TR" sz="2400" b="1" dirty="0" err="1">
                <a:effectLst/>
              </a:rPr>
              <a:t>controlled</a:t>
            </a:r>
            <a:r>
              <a:rPr lang="tr-TR" sz="2400" b="1" dirty="0">
                <a:effectLst/>
              </a:rPr>
              <a:t> </a:t>
            </a:r>
            <a:r>
              <a:rPr lang="tr-TR" sz="2400" b="1" dirty="0" err="1">
                <a:effectLst/>
              </a:rPr>
              <a:t>diabetes</a:t>
            </a:r>
            <a:r>
              <a:rPr lang="tr-TR" sz="2400" b="1" dirty="0">
                <a:effectLst/>
              </a:rPr>
              <a:t> </a:t>
            </a:r>
            <a:r>
              <a:rPr lang="tr-TR" sz="2400" b="1" dirty="0" err="1">
                <a:effectLst/>
              </a:rPr>
              <a:t>were</a:t>
            </a:r>
            <a:r>
              <a:rPr lang="tr-TR" sz="2400" b="1" dirty="0">
                <a:effectLst/>
              </a:rPr>
              <a:t> </a:t>
            </a:r>
            <a:r>
              <a:rPr lang="tr-TR" sz="2400" b="1" dirty="0" err="1">
                <a:effectLst/>
              </a:rPr>
              <a:t>less</a:t>
            </a:r>
            <a:r>
              <a:rPr lang="tr-TR" sz="2400" b="1" dirty="0">
                <a:effectLst/>
              </a:rPr>
              <a:t> </a:t>
            </a:r>
            <a:r>
              <a:rPr lang="tr-TR" sz="2400" b="1" dirty="0" err="1">
                <a:effectLst/>
              </a:rPr>
              <a:t>likely</a:t>
            </a:r>
            <a:r>
              <a:rPr lang="tr-TR" sz="2400" b="1" dirty="0">
                <a:effectLst/>
              </a:rPr>
              <a:t> </a:t>
            </a:r>
            <a:r>
              <a:rPr lang="tr-TR" sz="2400" b="1" dirty="0" err="1">
                <a:effectLst/>
              </a:rPr>
              <a:t>to</a:t>
            </a:r>
            <a:r>
              <a:rPr lang="tr-TR" sz="2400" b="1" dirty="0">
                <a:effectLst/>
              </a:rPr>
              <a:t> be in risk of </a:t>
            </a:r>
            <a:r>
              <a:rPr lang="tr-TR" sz="2400" b="1" dirty="0" err="1">
                <a:effectLst/>
              </a:rPr>
              <a:t>hypoglycemia</a:t>
            </a:r>
            <a:r>
              <a:rPr lang="tr-TR" sz="2400" b="1" dirty="0">
                <a:effectLst/>
              </a:rPr>
              <a:t> </a:t>
            </a:r>
            <a:r>
              <a:rPr lang="tr-TR" sz="2400" b="1" dirty="0" err="1">
                <a:effectLst/>
              </a:rPr>
              <a:t>group</a:t>
            </a:r>
            <a:r>
              <a:rPr lang="tr-TR" sz="2400" b="1" dirty="0">
                <a:effectLst/>
              </a:rPr>
              <a:t>.</a:t>
            </a:r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15516938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95CB840F-8E41-4CA5-B79B-25CC80AD234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Başlık 1">
            <a:extLst>
              <a:ext uri="{FF2B5EF4-FFF2-40B4-BE49-F238E27FC236}">
                <a16:creationId xmlns:a16="http://schemas.microsoft.com/office/drawing/2014/main" id="{11262F62-F120-4A6A-BB0C-4B09462C09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" y="0"/>
            <a:ext cx="12192000" cy="970450"/>
          </a:xfrm>
        </p:spPr>
        <p:txBody>
          <a:bodyPr anchor="b">
            <a:normAutofit/>
          </a:bodyPr>
          <a:lstStyle/>
          <a:p>
            <a:r>
              <a:rPr lang="tr-TR" dirty="0">
                <a:ln>
                  <a:solidFill>
                    <a:srgbClr val="404040">
                      <a:alpha val="10000"/>
                    </a:srgbClr>
                  </a:solidFill>
                </a:ln>
                <a:solidFill>
                  <a:srgbClr val="DADADA"/>
                </a:solidFill>
              </a:rPr>
              <a:t>RESULTS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45C7126A-ADFF-4DC7-BB96-15AC21BBEDD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9026" y="1272210"/>
            <a:ext cx="4939748" cy="5377068"/>
          </a:xfrm>
        </p:spPr>
        <p:txBody>
          <a:bodyPr anchor="t">
            <a:normAutofit/>
          </a:bodyPr>
          <a:lstStyle/>
          <a:p>
            <a:r>
              <a:rPr lang="en-US" sz="2400" dirty="0">
                <a:ln>
                  <a:solidFill>
                    <a:srgbClr val="404040">
                      <a:alpha val="10000"/>
                    </a:srgbClr>
                  </a:solidFill>
                </a:ln>
                <a:solidFill>
                  <a:srgbClr val="DADADA"/>
                </a:solidFill>
              </a:rPr>
              <a:t>The group of people with</a:t>
            </a:r>
            <a:r>
              <a:rPr lang="tr-TR" sz="2400" dirty="0">
                <a:ln>
                  <a:solidFill>
                    <a:srgbClr val="404040">
                      <a:alpha val="10000"/>
                    </a:srgbClr>
                  </a:solidFill>
                </a:ln>
                <a:solidFill>
                  <a:srgbClr val="DADADA"/>
                </a:solidFill>
              </a:rPr>
              <a:t> </a:t>
            </a:r>
            <a:r>
              <a:rPr lang="tr-TR" sz="2400" dirty="0" err="1">
                <a:ln>
                  <a:solidFill>
                    <a:srgbClr val="404040">
                      <a:alpha val="10000"/>
                    </a:srgbClr>
                  </a:solidFill>
                </a:ln>
                <a:solidFill>
                  <a:srgbClr val="DADADA"/>
                </a:solidFill>
              </a:rPr>
              <a:t>tightly</a:t>
            </a:r>
            <a:r>
              <a:rPr lang="tr-TR" sz="2400" dirty="0">
                <a:ln>
                  <a:solidFill>
                    <a:srgbClr val="404040">
                      <a:alpha val="10000"/>
                    </a:srgbClr>
                  </a:solidFill>
                </a:ln>
                <a:solidFill>
                  <a:srgbClr val="DADADA"/>
                </a:solidFill>
              </a:rPr>
              <a:t> </a:t>
            </a:r>
            <a:r>
              <a:rPr lang="tr-TR" sz="2400" dirty="0" err="1">
                <a:ln>
                  <a:solidFill>
                    <a:srgbClr val="404040">
                      <a:alpha val="10000"/>
                    </a:srgbClr>
                  </a:solidFill>
                </a:ln>
                <a:solidFill>
                  <a:srgbClr val="DADADA"/>
                </a:solidFill>
              </a:rPr>
              <a:t>controlled</a:t>
            </a:r>
            <a:r>
              <a:rPr lang="tr-TR" sz="2400" dirty="0">
                <a:ln>
                  <a:solidFill>
                    <a:srgbClr val="404040">
                      <a:alpha val="10000"/>
                    </a:srgbClr>
                  </a:solidFill>
                </a:ln>
                <a:solidFill>
                  <a:srgbClr val="DADADA"/>
                </a:solidFill>
              </a:rPr>
              <a:t> </a:t>
            </a:r>
            <a:r>
              <a:rPr lang="tr-TR" sz="2400" dirty="0" err="1">
                <a:ln>
                  <a:solidFill>
                    <a:srgbClr val="404040">
                      <a:alpha val="10000"/>
                    </a:srgbClr>
                  </a:solidFill>
                </a:ln>
                <a:solidFill>
                  <a:srgbClr val="DADADA"/>
                </a:solidFill>
              </a:rPr>
              <a:t>diabetes</a:t>
            </a:r>
            <a:r>
              <a:rPr lang="tr-TR" sz="2400" dirty="0">
                <a:ln>
                  <a:solidFill>
                    <a:srgbClr val="404040">
                      <a:alpha val="10000"/>
                    </a:srgbClr>
                  </a:solidFill>
                </a:ln>
                <a:solidFill>
                  <a:srgbClr val="DADADA"/>
                </a:solidFill>
              </a:rPr>
              <a:t> </a:t>
            </a:r>
            <a:r>
              <a:rPr lang="tr-TR" sz="2400" dirty="0" err="1">
                <a:ln>
                  <a:solidFill>
                    <a:srgbClr val="404040">
                      <a:alpha val="10000"/>
                    </a:srgbClr>
                  </a:solidFill>
                </a:ln>
                <a:solidFill>
                  <a:srgbClr val="DADADA"/>
                </a:solidFill>
              </a:rPr>
              <a:t>mellitus</a:t>
            </a:r>
            <a:r>
              <a:rPr lang="en-US" sz="2400" dirty="0">
                <a:ln>
                  <a:solidFill>
                    <a:srgbClr val="404040">
                      <a:alpha val="10000"/>
                    </a:srgbClr>
                  </a:solidFill>
                </a:ln>
                <a:solidFill>
                  <a:srgbClr val="DADADA"/>
                </a:solidFill>
              </a:rPr>
              <a:t> </a:t>
            </a:r>
            <a:r>
              <a:rPr lang="tr-TR" sz="2400" dirty="0">
                <a:ln>
                  <a:solidFill>
                    <a:srgbClr val="404040">
                      <a:alpha val="10000"/>
                    </a:srgbClr>
                  </a:solidFill>
                </a:ln>
                <a:solidFill>
                  <a:srgbClr val="DADADA"/>
                </a:solidFill>
              </a:rPr>
              <a:t>(</a:t>
            </a:r>
            <a:r>
              <a:rPr lang="en-US" sz="2400" dirty="0">
                <a:ln>
                  <a:solidFill>
                    <a:srgbClr val="404040">
                      <a:alpha val="10000"/>
                    </a:srgbClr>
                  </a:solidFill>
                </a:ln>
                <a:solidFill>
                  <a:srgbClr val="DADADA"/>
                </a:solidFill>
              </a:rPr>
              <a:t>HbA1C ≤ </a:t>
            </a:r>
            <a:r>
              <a:rPr lang="tr-TR" sz="2400" dirty="0">
                <a:ln>
                  <a:solidFill>
                    <a:srgbClr val="404040">
                      <a:alpha val="10000"/>
                    </a:srgbClr>
                  </a:solidFill>
                </a:ln>
                <a:solidFill>
                  <a:srgbClr val="DADADA"/>
                </a:solidFill>
              </a:rPr>
              <a:t>6.5</a:t>
            </a:r>
            <a:r>
              <a:rPr lang="en-US" sz="2400" dirty="0">
                <a:ln>
                  <a:solidFill>
                    <a:srgbClr val="404040">
                      <a:alpha val="10000"/>
                    </a:srgbClr>
                  </a:solidFill>
                </a:ln>
                <a:solidFill>
                  <a:srgbClr val="DADADA"/>
                </a:solidFill>
              </a:rPr>
              <a:t>%</a:t>
            </a:r>
            <a:r>
              <a:rPr lang="tr-TR" sz="2400" dirty="0">
                <a:ln>
                  <a:solidFill>
                    <a:srgbClr val="404040">
                      <a:alpha val="10000"/>
                    </a:srgbClr>
                  </a:solidFill>
                </a:ln>
                <a:solidFill>
                  <a:srgbClr val="DADADA"/>
                </a:solidFill>
              </a:rPr>
              <a:t>)</a:t>
            </a:r>
            <a:r>
              <a:rPr lang="en-US" sz="2400" dirty="0">
                <a:ln>
                  <a:solidFill>
                    <a:srgbClr val="404040">
                      <a:alpha val="10000"/>
                    </a:srgbClr>
                  </a:solidFill>
                </a:ln>
                <a:solidFill>
                  <a:srgbClr val="DADADA"/>
                </a:solidFill>
              </a:rPr>
              <a:t> did not differ significantly in terms of</a:t>
            </a:r>
            <a:r>
              <a:rPr lang="tr-TR" sz="2400" dirty="0">
                <a:ln>
                  <a:solidFill>
                    <a:srgbClr val="404040">
                      <a:alpha val="10000"/>
                    </a:srgbClr>
                  </a:solidFill>
                </a:ln>
                <a:solidFill>
                  <a:srgbClr val="DADADA"/>
                </a:solidFill>
              </a:rPr>
              <a:t> </a:t>
            </a:r>
            <a:r>
              <a:rPr lang="tr-TR" sz="2400" dirty="0" err="1">
                <a:ln>
                  <a:solidFill>
                    <a:srgbClr val="404040">
                      <a:alpha val="10000"/>
                    </a:srgbClr>
                  </a:solidFill>
                </a:ln>
                <a:solidFill>
                  <a:srgbClr val="DADADA"/>
                </a:solidFill>
              </a:rPr>
              <a:t>functional</a:t>
            </a:r>
            <a:r>
              <a:rPr lang="tr-TR" sz="2400" dirty="0">
                <a:ln>
                  <a:solidFill>
                    <a:srgbClr val="404040">
                      <a:alpha val="10000"/>
                    </a:srgbClr>
                  </a:solidFill>
                </a:ln>
                <a:solidFill>
                  <a:srgbClr val="DADADA"/>
                </a:solidFill>
              </a:rPr>
              <a:t> </a:t>
            </a:r>
            <a:r>
              <a:rPr lang="tr-TR" sz="2400" dirty="0" err="1">
                <a:ln>
                  <a:solidFill>
                    <a:srgbClr val="404040">
                      <a:alpha val="10000"/>
                    </a:srgbClr>
                  </a:solidFill>
                </a:ln>
                <a:solidFill>
                  <a:srgbClr val="DADADA"/>
                </a:solidFill>
              </a:rPr>
              <a:t>status</a:t>
            </a:r>
            <a:r>
              <a:rPr lang="en-US" sz="2400" dirty="0">
                <a:ln>
                  <a:solidFill>
                    <a:srgbClr val="404040">
                      <a:alpha val="10000"/>
                    </a:srgbClr>
                  </a:solidFill>
                </a:ln>
                <a:solidFill>
                  <a:srgbClr val="DADADA"/>
                </a:solidFill>
              </a:rPr>
              <a:t> from people with higher HbA1C values</a:t>
            </a:r>
            <a:r>
              <a:rPr lang="tr-TR" sz="2400" dirty="0">
                <a:ln>
                  <a:solidFill>
                    <a:srgbClr val="404040">
                      <a:alpha val="10000"/>
                    </a:srgbClr>
                  </a:solidFill>
                </a:ln>
                <a:solidFill>
                  <a:srgbClr val="DADADA"/>
                </a:solidFill>
              </a:rPr>
              <a:t>. (p&gt;0.1)</a:t>
            </a:r>
            <a:endParaRPr lang="en-US" sz="2400" dirty="0">
              <a:ln>
                <a:solidFill>
                  <a:srgbClr val="404040">
                    <a:alpha val="10000"/>
                  </a:srgbClr>
                </a:solidFill>
              </a:ln>
              <a:solidFill>
                <a:srgbClr val="DADADA"/>
              </a:solidFill>
            </a:endParaRPr>
          </a:p>
        </p:txBody>
      </p:sp>
      <p:pic>
        <p:nvPicPr>
          <p:cNvPr id="7" name="Resim 6">
            <a:extLst>
              <a:ext uri="{FF2B5EF4-FFF2-40B4-BE49-F238E27FC236}">
                <a16:creationId xmlns:a16="http://schemas.microsoft.com/office/drawing/2014/main" id="{66B1D5C4-B368-4497-BC46-94F47FADE58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85730" y="1344920"/>
            <a:ext cx="6619922" cy="53043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485582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C54E7F4A-9426-4D3F-919F-CEB2BEF29B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95" y="96350"/>
            <a:ext cx="10353762" cy="970450"/>
          </a:xfrm>
        </p:spPr>
        <p:txBody>
          <a:bodyPr/>
          <a:lstStyle/>
          <a:p>
            <a:r>
              <a:rPr lang="tr-TR" dirty="0"/>
              <a:t>RESULTS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E14F449C-F372-4260-A6A2-48E09572774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8782" y="1322025"/>
            <a:ext cx="5128591" cy="5287498"/>
          </a:xfrm>
        </p:spPr>
        <p:txBody>
          <a:bodyPr>
            <a:normAutofit/>
          </a:bodyPr>
          <a:lstStyle/>
          <a:p>
            <a:r>
              <a:rPr lang="tr-TR" sz="2400" dirty="0">
                <a:effectLst/>
              </a:rPr>
              <a:t>A </a:t>
            </a:r>
            <a:r>
              <a:rPr lang="tr-TR" sz="2400" dirty="0" err="1">
                <a:effectLst/>
              </a:rPr>
              <a:t>significant</a:t>
            </a:r>
            <a:r>
              <a:rPr lang="tr-TR" sz="2400" dirty="0">
                <a:effectLst/>
              </a:rPr>
              <a:t> </a:t>
            </a:r>
            <a:r>
              <a:rPr lang="tr-TR" sz="2400" dirty="0" err="1">
                <a:effectLst/>
              </a:rPr>
              <a:t>independent</a:t>
            </a:r>
            <a:r>
              <a:rPr lang="tr-TR" sz="2400" dirty="0">
                <a:effectLst/>
              </a:rPr>
              <a:t> </a:t>
            </a:r>
            <a:r>
              <a:rPr lang="tr-TR" sz="2400" dirty="0" err="1">
                <a:effectLst/>
              </a:rPr>
              <a:t>negative</a:t>
            </a:r>
            <a:r>
              <a:rPr lang="tr-TR" sz="2400" dirty="0">
                <a:effectLst/>
              </a:rPr>
              <a:t> </a:t>
            </a:r>
            <a:r>
              <a:rPr lang="tr-TR" sz="2400" dirty="0" err="1">
                <a:effectLst/>
              </a:rPr>
              <a:t>effect</a:t>
            </a:r>
            <a:r>
              <a:rPr lang="tr-TR" sz="2400" dirty="0">
                <a:effectLst/>
              </a:rPr>
              <a:t> </a:t>
            </a:r>
            <a:r>
              <a:rPr lang="tr-TR" sz="2400" dirty="0" err="1">
                <a:effectLst/>
              </a:rPr>
              <a:t>associated</a:t>
            </a:r>
            <a:r>
              <a:rPr lang="tr-TR" sz="2400" dirty="0">
                <a:effectLst/>
              </a:rPr>
              <a:t> </a:t>
            </a:r>
            <a:r>
              <a:rPr lang="tr-TR" sz="2400" dirty="0" err="1">
                <a:effectLst/>
              </a:rPr>
              <a:t>with</a:t>
            </a:r>
            <a:r>
              <a:rPr lang="tr-TR" sz="2400" dirty="0">
                <a:effectLst/>
              </a:rPr>
              <a:t> </a:t>
            </a:r>
            <a:r>
              <a:rPr lang="tr-TR" sz="2400" dirty="0" err="1">
                <a:effectLst/>
              </a:rPr>
              <a:t>the</a:t>
            </a:r>
            <a:r>
              <a:rPr lang="tr-TR" sz="2400" dirty="0">
                <a:effectLst/>
              </a:rPr>
              <a:t> </a:t>
            </a:r>
            <a:r>
              <a:rPr lang="tr-TR" sz="2400" dirty="0" err="1">
                <a:effectLst/>
              </a:rPr>
              <a:t>lower</a:t>
            </a:r>
            <a:r>
              <a:rPr lang="tr-TR" sz="2400" dirty="0">
                <a:effectLst/>
              </a:rPr>
              <a:t> </a:t>
            </a:r>
            <a:r>
              <a:rPr lang="tr-TR" sz="2400" dirty="0" err="1">
                <a:effectLst/>
              </a:rPr>
              <a:t>values</a:t>
            </a:r>
            <a:r>
              <a:rPr lang="tr-TR" sz="2400" dirty="0">
                <a:effectLst/>
              </a:rPr>
              <a:t> of HbA1c </a:t>
            </a:r>
            <a:r>
              <a:rPr lang="tr-TR" sz="2400" dirty="0" err="1">
                <a:effectLst/>
              </a:rPr>
              <a:t>was</a:t>
            </a:r>
            <a:r>
              <a:rPr lang="tr-TR" sz="2400" dirty="0">
                <a:effectLst/>
              </a:rPr>
              <a:t> </a:t>
            </a:r>
            <a:r>
              <a:rPr lang="tr-TR" sz="2400" dirty="0" err="1">
                <a:effectLst/>
              </a:rPr>
              <a:t>observed</a:t>
            </a:r>
            <a:r>
              <a:rPr lang="tr-TR" sz="2400" dirty="0">
                <a:effectLst/>
              </a:rPr>
              <a:t> </a:t>
            </a:r>
            <a:r>
              <a:rPr lang="tr-TR" sz="2400" dirty="0" err="1">
                <a:effectLst/>
              </a:rPr>
              <a:t>among</a:t>
            </a:r>
            <a:r>
              <a:rPr lang="tr-TR" sz="2400" dirty="0">
                <a:effectLst/>
              </a:rPr>
              <a:t> </a:t>
            </a:r>
            <a:r>
              <a:rPr lang="tr-TR" sz="2400" dirty="0" err="1">
                <a:effectLst/>
              </a:rPr>
              <a:t>patients</a:t>
            </a:r>
            <a:r>
              <a:rPr lang="tr-TR" sz="2400" dirty="0">
                <a:effectLst/>
              </a:rPr>
              <a:t> on </a:t>
            </a:r>
            <a:r>
              <a:rPr lang="tr-TR" sz="2400" b="1" dirty="0" err="1">
                <a:effectLst/>
              </a:rPr>
              <a:t>insulin</a:t>
            </a:r>
            <a:r>
              <a:rPr lang="tr-TR" sz="2400" dirty="0">
                <a:effectLst/>
              </a:rPr>
              <a:t> (</a:t>
            </a:r>
            <a:r>
              <a:rPr lang="tr-TR" sz="2400" dirty="0" err="1">
                <a:effectLst/>
              </a:rPr>
              <a:t>odds</a:t>
            </a:r>
            <a:r>
              <a:rPr lang="tr-TR" sz="2400" dirty="0">
                <a:effectLst/>
              </a:rPr>
              <a:t> </a:t>
            </a:r>
            <a:r>
              <a:rPr lang="tr-TR" sz="2400" dirty="0" err="1">
                <a:effectLst/>
              </a:rPr>
              <a:t>ratio</a:t>
            </a:r>
            <a:r>
              <a:rPr lang="tr-TR" sz="2400" dirty="0">
                <a:effectLst/>
              </a:rPr>
              <a:t>, 0.16) </a:t>
            </a:r>
          </a:p>
          <a:p>
            <a:r>
              <a:rPr lang="tr-TR" sz="2400" dirty="0" err="1">
                <a:effectLst/>
              </a:rPr>
              <a:t>The</a:t>
            </a:r>
            <a:r>
              <a:rPr lang="tr-TR" sz="2400" dirty="0">
                <a:effectLst/>
              </a:rPr>
              <a:t> </a:t>
            </a:r>
            <a:r>
              <a:rPr lang="tr-TR" sz="2400" dirty="0" err="1">
                <a:effectLst/>
              </a:rPr>
              <a:t>other</a:t>
            </a:r>
            <a:r>
              <a:rPr lang="tr-TR" sz="2400" dirty="0">
                <a:effectLst/>
              </a:rPr>
              <a:t> </a:t>
            </a:r>
            <a:r>
              <a:rPr lang="tr-TR" sz="2400" dirty="0" err="1">
                <a:effectLst/>
              </a:rPr>
              <a:t>diabetes</a:t>
            </a:r>
            <a:r>
              <a:rPr lang="tr-TR" sz="2400" dirty="0">
                <a:effectLst/>
              </a:rPr>
              <a:t> </a:t>
            </a:r>
            <a:r>
              <a:rPr lang="tr-TR" sz="2400" dirty="0" err="1">
                <a:effectLst/>
              </a:rPr>
              <a:t>medications</a:t>
            </a:r>
            <a:r>
              <a:rPr lang="tr-TR" sz="2400" dirty="0">
                <a:effectLst/>
              </a:rPr>
              <a:t> as in </a:t>
            </a:r>
            <a:r>
              <a:rPr lang="tr-TR" sz="2400" dirty="0" err="1">
                <a:effectLst/>
              </a:rPr>
              <a:t>metformin</a:t>
            </a:r>
            <a:r>
              <a:rPr lang="tr-TR" sz="2400" dirty="0">
                <a:effectLst/>
              </a:rPr>
              <a:t>, </a:t>
            </a:r>
            <a:r>
              <a:rPr lang="tr-TR" sz="2400" dirty="0" err="1">
                <a:effectLst/>
              </a:rPr>
              <a:t>sulfonylureas</a:t>
            </a:r>
            <a:r>
              <a:rPr lang="tr-TR" sz="2400" dirty="0">
                <a:effectLst/>
              </a:rPr>
              <a:t>, SGLT-2 </a:t>
            </a:r>
            <a:r>
              <a:rPr lang="tr-TR" sz="2400" dirty="0" err="1">
                <a:effectLst/>
              </a:rPr>
              <a:t>inhibitors</a:t>
            </a:r>
            <a:r>
              <a:rPr lang="tr-TR" sz="2400" dirty="0">
                <a:effectLst/>
              </a:rPr>
              <a:t>, GLP-1 </a:t>
            </a:r>
            <a:r>
              <a:rPr lang="tr-TR" sz="2400" dirty="0" err="1">
                <a:effectLst/>
              </a:rPr>
              <a:t>agonists</a:t>
            </a:r>
            <a:r>
              <a:rPr lang="tr-TR" sz="2400" dirty="0">
                <a:effectLst/>
              </a:rPr>
              <a:t> had </a:t>
            </a:r>
            <a:r>
              <a:rPr lang="tr-TR" sz="2400" dirty="0" err="1">
                <a:effectLst/>
              </a:rPr>
              <a:t>no</a:t>
            </a:r>
            <a:r>
              <a:rPr lang="tr-TR" sz="2400" dirty="0">
                <a:effectLst/>
              </a:rPr>
              <a:t> </a:t>
            </a:r>
            <a:r>
              <a:rPr lang="tr-TR" sz="2400" dirty="0" err="1">
                <a:effectLst/>
              </a:rPr>
              <a:t>significant</a:t>
            </a:r>
            <a:r>
              <a:rPr lang="tr-TR" sz="2400" dirty="0">
                <a:effectLst/>
              </a:rPr>
              <a:t> </a:t>
            </a:r>
            <a:r>
              <a:rPr lang="tr-TR" sz="2400" dirty="0" err="1">
                <a:effectLst/>
              </a:rPr>
              <a:t>influence</a:t>
            </a:r>
            <a:r>
              <a:rPr lang="tr-TR" sz="2400" dirty="0">
                <a:effectLst/>
              </a:rPr>
              <a:t> on </a:t>
            </a:r>
            <a:r>
              <a:rPr lang="tr-TR" sz="2400" dirty="0" err="1">
                <a:effectLst/>
              </a:rPr>
              <a:t>the</a:t>
            </a:r>
            <a:r>
              <a:rPr lang="tr-TR" sz="2400" dirty="0">
                <a:effectLst/>
              </a:rPr>
              <a:t> </a:t>
            </a:r>
            <a:r>
              <a:rPr lang="tr-TR" sz="2400" dirty="0" err="1">
                <a:effectLst/>
              </a:rPr>
              <a:t>distribution</a:t>
            </a:r>
            <a:r>
              <a:rPr lang="tr-TR" sz="2400" dirty="0">
                <a:effectLst/>
              </a:rPr>
              <a:t> of HbA1c </a:t>
            </a:r>
            <a:r>
              <a:rPr lang="tr-TR" sz="2400" dirty="0" err="1">
                <a:effectLst/>
              </a:rPr>
              <a:t>groups</a:t>
            </a:r>
            <a:r>
              <a:rPr lang="tr-TR" sz="2400" dirty="0">
                <a:effectLst/>
              </a:rPr>
              <a:t> (p&gt;0.05)</a:t>
            </a:r>
          </a:p>
          <a:p>
            <a:endParaRPr lang="tr-TR" dirty="0"/>
          </a:p>
        </p:txBody>
      </p:sp>
      <p:pic>
        <p:nvPicPr>
          <p:cNvPr id="6" name="Resim 5">
            <a:extLst>
              <a:ext uri="{FF2B5EF4-FFF2-40B4-BE49-F238E27FC236}">
                <a16:creationId xmlns:a16="http://schemas.microsoft.com/office/drawing/2014/main" id="{B7B5E886-D11D-4393-8CD3-98EC750E6D1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93729" y="1322025"/>
            <a:ext cx="6598880" cy="52874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980074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E14EF51C-F02F-4435-A128-506921C8BC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95" y="96350"/>
            <a:ext cx="10353762" cy="970450"/>
          </a:xfrm>
        </p:spPr>
        <p:txBody>
          <a:bodyPr/>
          <a:lstStyle/>
          <a:p>
            <a:r>
              <a:rPr lang="tr-TR" dirty="0"/>
              <a:t>CONCLUSIONS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B6DEFD69-C99F-4F89-A1AE-AF7474CD852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9270" y="1732449"/>
            <a:ext cx="11936895" cy="4459629"/>
          </a:xfrm>
        </p:spPr>
        <p:txBody>
          <a:bodyPr>
            <a:normAutofit/>
          </a:bodyPr>
          <a:lstStyle/>
          <a:p>
            <a:r>
              <a:rPr lang="tr-TR" sz="2800" dirty="0"/>
              <a:t>O</a:t>
            </a:r>
            <a:r>
              <a:rPr lang="en-US" sz="2800" dirty="0" err="1"/>
              <a:t>ur</a:t>
            </a:r>
            <a:r>
              <a:rPr lang="en-US" sz="2800" dirty="0"/>
              <a:t> research did </a:t>
            </a:r>
            <a:r>
              <a:rPr lang="tr-TR" sz="2800" dirty="0" err="1"/>
              <a:t>find</a:t>
            </a:r>
            <a:r>
              <a:rPr lang="en-US" sz="2800" dirty="0"/>
              <a:t> that diabetes therapy was</a:t>
            </a:r>
            <a:r>
              <a:rPr lang="tr-TR" sz="2800" dirty="0"/>
              <a:t> not</a:t>
            </a:r>
            <a:r>
              <a:rPr lang="en-US" sz="2800" dirty="0"/>
              <a:t> individualized</a:t>
            </a:r>
            <a:r>
              <a:rPr lang="tr-TR" sz="2800" dirty="0"/>
              <a:t> in </a:t>
            </a:r>
            <a:r>
              <a:rPr lang="tr-TR" sz="2800" dirty="0" err="1"/>
              <a:t>geriatric</a:t>
            </a:r>
            <a:r>
              <a:rPr lang="tr-TR" sz="2800" dirty="0"/>
              <a:t> </a:t>
            </a:r>
            <a:r>
              <a:rPr lang="tr-TR" sz="2800" dirty="0" err="1"/>
              <a:t>population</a:t>
            </a:r>
            <a:r>
              <a:rPr lang="tr-TR" sz="2800" dirty="0"/>
              <a:t>.</a:t>
            </a:r>
          </a:p>
          <a:p>
            <a:r>
              <a:rPr lang="tr-TR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Only</a:t>
            </a:r>
            <a:r>
              <a:rPr lang="tr-TR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tr-TR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small</a:t>
            </a:r>
            <a:r>
              <a:rPr lang="tr-TR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tr-TR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percent</a:t>
            </a:r>
            <a:r>
              <a:rPr lang="tr-TR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of </a:t>
            </a:r>
            <a:r>
              <a:rPr lang="tr-TR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patients</a:t>
            </a:r>
            <a:r>
              <a:rPr lang="tr-TR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tr-TR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were</a:t>
            </a:r>
            <a:r>
              <a:rPr lang="tr-TR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tr-TR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receiving</a:t>
            </a:r>
            <a:r>
              <a:rPr lang="tr-TR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optimal </a:t>
            </a:r>
            <a:r>
              <a:rPr lang="tr-TR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treatment</a:t>
            </a:r>
            <a:r>
              <a:rPr lang="tr-TR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tr-TR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based</a:t>
            </a:r>
            <a:r>
              <a:rPr lang="tr-TR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on </a:t>
            </a:r>
            <a:r>
              <a:rPr lang="tr-TR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their</a:t>
            </a:r>
            <a:r>
              <a:rPr lang="tr-TR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risk </a:t>
            </a:r>
            <a:r>
              <a:rPr lang="tr-TR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status</a:t>
            </a:r>
            <a:r>
              <a:rPr lang="tr-TR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. </a:t>
            </a:r>
            <a:endParaRPr lang="tr-TR" sz="2800" dirty="0"/>
          </a:p>
          <a:p>
            <a:r>
              <a:rPr lang="tr-TR" sz="2800" dirty="0" err="1"/>
              <a:t>We</a:t>
            </a:r>
            <a:r>
              <a:rPr lang="tr-TR" sz="2800" dirty="0"/>
              <a:t> </a:t>
            </a:r>
            <a:r>
              <a:rPr lang="tr-TR" sz="2800" dirty="0" err="1"/>
              <a:t>need</a:t>
            </a:r>
            <a:r>
              <a:rPr lang="tr-TR" sz="2800" dirty="0"/>
              <a:t> </a:t>
            </a:r>
            <a:r>
              <a:rPr lang="tr-TR" sz="2800" dirty="0" err="1"/>
              <a:t>to</a:t>
            </a:r>
            <a:r>
              <a:rPr lang="tr-TR" sz="2800" dirty="0"/>
              <a:t> </a:t>
            </a:r>
            <a:r>
              <a:rPr lang="tr-TR" sz="2800" dirty="0" err="1"/>
              <a:t>give</a:t>
            </a:r>
            <a:r>
              <a:rPr lang="tr-TR" sz="2800" dirty="0"/>
              <a:t> </a:t>
            </a:r>
            <a:r>
              <a:rPr lang="tr-TR" sz="2800" dirty="0" err="1"/>
              <a:t>more</a:t>
            </a:r>
            <a:r>
              <a:rPr lang="tr-TR" sz="2800" dirty="0"/>
              <a:t> </a:t>
            </a:r>
            <a:r>
              <a:rPr lang="tr-TR" sz="2800" dirty="0" err="1"/>
              <a:t>attention</a:t>
            </a:r>
            <a:r>
              <a:rPr lang="tr-TR" sz="2800" dirty="0"/>
              <a:t> </a:t>
            </a:r>
            <a:r>
              <a:rPr lang="tr-TR" sz="2800" dirty="0" err="1"/>
              <a:t>to</a:t>
            </a:r>
            <a:r>
              <a:rPr lang="tr-TR" sz="2800" dirty="0"/>
              <a:t> </a:t>
            </a:r>
            <a:r>
              <a:rPr lang="tr-TR" sz="2800" dirty="0" err="1"/>
              <a:t>the</a:t>
            </a:r>
            <a:r>
              <a:rPr lang="tr-TR" sz="2800" dirty="0"/>
              <a:t> </a:t>
            </a:r>
            <a:r>
              <a:rPr lang="tr-TR" sz="2800" dirty="0" err="1"/>
              <a:t>their</a:t>
            </a:r>
            <a:r>
              <a:rPr lang="tr-TR" sz="2800" dirty="0"/>
              <a:t> </a:t>
            </a:r>
            <a:r>
              <a:rPr lang="tr-TR" sz="2800" dirty="0" err="1"/>
              <a:t>treatment</a:t>
            </a:r>
            <a:r>
              <a:rPr lang="tr-TR" sz="2800" dirty="0"/>
              <a:t> </a:t>
            </a:r>
            <a:r>
              <a:rPr lang="tr-TR" sz="2800" dirty="0" err="1"/>
              <a:t>regimen</a:t>
            </a:r>
            <a:r>
              <a:rPr lang="tr-TR" sz="2800" dirty="0"/>
              <a:t> </a:t>
            </a:r>
            <a:r>
              <a:rPr lang="tr-TR" sz="2800" dirty="0" err="1"/>
              <a:t>and</a:t>
            </a:r>
            <a:r>
              <a:rPr lang="tr-TR" sz="2800" dirty="0"/>
              <a:t> </a:t>
            </a:r>
            <a:r>
              <a:rPr lang="tr-TR" sz="2800" dirty="0" err="1"/>
              <a:t>prevent</a:t>
            </a:r>
            <a:r>
              <a:rPr lang="tr-TR" sz="2800" dirty="0"/>
              <a:t> </a:t>
            </a:r>
            <a:r>
              <a:rPr lang="tr-TR" sz="2800" dirty="0" err="1"/>
              <a:t>them</a:t>
            </a:r>
            <a:r>
              <a:rPr lang="tr-TR" sz="2800" dirty="0"/>
              <a:t> </a:t>
            </a:r>
            <a:r>
              <a:rPr lang="tr-TR" sz="2800" dirty="0" err="1"/>
              <a:t>from</a:t>
            </a:r>
            <a:r>
              <a:rPr lang="tr-TR" sz="2800" dirty="0"/>
              <a:t> </a:t>
            </a:r>
            <a:r>
              <a:rPr lang="tr-TR" sz="2800" dirty="0" err="1"/>
              <a:t>adverse</a:t>
            </a:r>
            <a:r>
              <a:rPr lang="tr-TR" sz="2800" dirty="0"/>
              <a:t> </a:t>
            </a:r>
            <a:r>
              <a:rPr lang="tr-TR" sz="2800" dirty="0" err="1"/>
              <a:t>drug</a:t>
            </a:r>
            <a:r>
              <a:rPr lang="tr-TR" sz="2800" dirty="0"/>
              <a:t> </a:t>
            </a:r>
            <a:r>
              <a:rPr lang="tr-TR" sz="2800" dirty="0" err="1"/>
              <a:t>events</a:t>
            </a:r>
            <a:r>
              <a:rPr lang="tr-TR" sz="2800" dirty="0"/>
              <a:t>.</a:t>
            </a:r>
          </a:p>
          <a:p>
            <a:endParaRPr lang="tr-TR" sz="2800" dirty="0"/>
          </a:p>
          <a:p>
            <a:endParaRPr lang="tr-TR" sz="2800" dirty="0"/>
          </a:p>
          <a:p>
            <a:endParaRPr lang="tr-TR" sz="2800" dirty="0"/>
          </a:p>
          <a:p>
            <a:endParaRPr lang="tr-TR" sz="2800" dirty="0"/>
          </a:p>
        </p:txBody>
      </p:sp>
    </p:spTree>
    <p:extLst>
      <p:ext uri="{BB962C8B-B14F-4D97-AF65-F5344CB8AC3E}">
        <p14:creationId xmlns:p14="http://schemas.microsoft.com/office/powerpoint/2010/main" val="358337384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2CD9B984-EC2C-4B6F-A8AB-C355CC7D79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Başlık 1">
            <a:extLst>
              <a:ext uri="{FF2B5EF4-FFF2-40B4-BE49-F238E27FC236}">
                <a16:creationId xmlns:a16="http://schemas.microsoft.com/office/drawing/2014/main" id="{5DB2DF93-DAB9-4D46-B57B-595FBBC40F7B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914400" y="1731963"/>
            <a:ext cx="10353675" cy="4059237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5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j-lt"/>
                <a:ea typeface="+mj-ea"/>
                <a:cs typeface="Trebuchet M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tr-TR" sz="5500" dirty="0">
                <a:effectLst/>
              </a:rPr>
              <a:t>THANK YOU FOR LISTENING</a:t>
            </a:r>
          </a:p>
          <a:p>
            <a:r>
              <a:rPr lang="tr-TR" sz="5500" dirty="0">
                <a:effectLst/>
              </a:rPr>
              <a:t>Süleyman Talha Özden</a:t>
            </a:r>
          </a:p>
          <a:p>
            <a:r>
              <a:rPr lang="tr-TR" sz="4900" dirty="0" err="1"/>
              <a:t>Mentor</a:t>
            </a:r>
            <a:r>
              <a:rPr lang="tr-TR" sz="4900" dirty="0"/>
              <a:t>: </a:t>
            </a:r>
            <a:r>
              <a:rPr lang="tr-TR" sz="5500" dirty="0"/>
              <a:t>Pınar Soysal</a:t>
            </a:r>
            <a:br>
              <a:rPr lang="tr-TR" dirty="0"/>
            </a:b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29741479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78BB0DBC-4CC6-428A-BFEA-F944202D87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52943" y="291548"/>
            <a:ext cx="10353762" cy="970450"/>
          </a:xfrm>
        </p:spPr>
        <p:txBody>
          <a:bodyPr/>
          <a:lstStyle/>
          <a:p>
            <a:r>
              <a:rPr lang="tr-TR" dirty="0"/>
              <a:t>REFERENCES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7BFFAB8D-F35F-41AF-89DD-C0254C4C0EE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tr-TR" dirty="0">
                <a:effectLst/>
              </a:rPr>
              <a:t>1. </a:t>
            </a:r>
            <a:r>
              <a:rPr lang="tr-TR" dirty="0" err="1">
                <a:effectLst/>
              </a:rPr>
              <a:t>Centers</a:t>
            </a:r>
            <a:r>
              <a:rPr lang="tr-TR" dirty="0">
                <a:effectLst/>
              </a:rPr>
              <a:t> </a:t>
            </a:r>
            <a:r>
              <a:rPr lang="tr-TR" dirty="0" err="1">
                <a:effectLst/>
              </a:rPr>
              <a:t>for</a:t>
            </a:r>
            <a:r>
              <a:rPr lang="tr-TR" dirty="0">
                <a:effectLst/>
              </a:rPr>
              <a:t> </a:t>
            </a:r>
            <a:r>
              <a:rPr lang="tr-TR" dirty="0" err="1">
                <a:effectLst/>
              </a:rPr>
              <a:t>Disease</a:t>
            </a:r>
            <a:r>
              <a:rPr lang="tr-TR" dirty="0">
                <a:effectLst/>
              </a:rPr>
              <a:t> Control </a:t>
            </a:r>
            <a:r>
              <a:rPr lang="tr-TR" dirty="0" err="1">
                <a:effectLst/>
              </a:rPr>
              <a:t>and</a:t>
            </a:r>
            <a:r>
              <a:rPr lang="tr-TR" dirty="0">
                <a:effectLst/>
              </a:rPr>
              <a:t> </a:t>
            </a:r>
            <a:r>
              <a:rPr lang="tr-TR" dirty="0" err="1">
                <a:effectLst/>
              </a:rPr>
              <a:t>Prevention</a:t>
            </a:r>
            <a:r>
              <a:rPr lang="tr-TR" dirty="0">
                <a:effectLst/>
              </a:rPr>
              <a:t>. </a:t>
            </a:r>
            <a:r>
              <a:rPr lang="tr-TR" dirty="0" err="1">
                <a:effectLst/>
              </a:rPr>
              <a:t>National</a:t>
            </a:r>
            <a:r>
              <a:rPr lang="tr-TR" dirty="0">
                <a:effectLst/>
              </a:rPr>
              <a:t> </a:t>
            </a:r>
            <a:r>
              <a:rPr lang="tr-TR" dirty="0" err="1">
                <a:effectLst/>
              </a:rPr>
              <a:t>Diabetes</a:t>
            </a:r>
            <a:r>
              <a:rPr lang="tr-TR" dirty="0">
                <a:effectLst/>
              </a:rPr>
              <a:t> </a:t>
            </a:r>
            <a:r>
              <a:rPr lang="tr-TR" dirty="0" err="1">
                <a:effectLst/>
              </a:rPr>
              <a:t>Statistics</a:t>
            </a:r>
            <a:r>
              <a:rPr lang="tr-TR" dirty="0">
                <a:effectLst/>
              </a:rPr>
              <a:t> Report [Internet], 2017</a:t>
            </a:r>
            <a:r>
              <a:rPr lang="tr-TR">
                <a:effectLst/>
              </a:rPr>
              <a:t>.  </a:t>
            </a:r>
            <a:endParaRPr lang="tr-TR" dirty="0">
              <a:effectLst/>
            </a:endParaRPr>
          </a:p>
          <a:p>
            <a:r>
              <a:rPr lang="tr-TR" dirty="0">
                <a:effectLst/>
              </a:rPr>
              <a:t>2. </a:t>
            </a:r>
            <a:r>
              <a:rPr lang="tr-TR" dirty="0" err="1">
                <a:effectLst/>
              </a:rPr>
              <a:t>American</a:t>
            </a:r>
            <a:r>
              <a:rPr lang="tr-TR" dirty="0">
                <a:effectLst/>
              </a:rPr>
              <a:t> </a:t>
            </a:r>
            <a:r>
              <a:rPr lang="tr-TR" dirty="0" err="1">
                <a:effectLst/>
              </a:rPr>
              <a:t>Diabetes</a:t>
            </a:r>
            <a:r>
              <a:rPr lang="tr-TR" dirty="0">
                <a:effectLst/>
              </a:rPr>
              <a:t> </a:t>
            </a:r>
            <a:r>
              <a:rPr lang="tr-TR" dirty="0" err="1">
                <a:effectLst/>
              </a:rPr>
              <a:t>Association</a:t>
            </a:r>
            <a:r>
              <a:rPr lang="tr-TR" dirty="0">
                <a:effectLst/>
              </a:rPr>
              <a:t>. 12. </a:t>
            </a:r>
            <a:r>
              <a:rPr lang="tr-TR" dirty="0" err="1">
                <a:effectLst/>
              </a:rPr>
              <a:t>Older</a:t>
            </a:r>
            <a:r>
              <a:rPr lang="tr-TR" dirty="0">
                <a:effectLst/>
              </a:rPr>
              <a:t> </a:t>
            </a:r>
            <a:r>
              <a:rPr lang="tr-TR" dirty="0" err="1">
                <a:effectLst/>
              </a:rPr>
              <a:t>adults</a:t>
            </a:r>
            <a:r>
              <a:rPr lang="tr-TR" dirty="0">
                <a:effectLst/>
              </a:rPr>
              <a:t>: </a:t>
            </a:r>
            <a:r>
              <a:rPr lang="tr-TR" dirty="0" err="1">
                <a:effectLst/>
              </a:rPr>
              <a:t>Standards</a:t>
            </a:r>
            <a:r>
              <a:rPr lang="tr-TR" dirty="0">
                <a:effectLst/>
              </a:rPr>
              <a:t> of </a:t>
            </a:r>
            <a:r>
              <a:rPr lang="tr-TR" dirty="0" err="1">
                <a:effectLst/>
              </a:rPr>
              <a:t>Medical</a:t>
            </a:r>
            <a:r>
              <a:rPr lang="tr-TR" dirty="0">
                <a:effectLst/>
              </a:rPr>
              <a:t> </a:t>
            </a:r>
            <a:r>
              <a:rPr lang="tr-TR" dirty="0" err="1">
                <a:effectLst/>
              </a:rPr>
              <a:t>Care</a:t>
            </a:r>
            <a:r>
              <a:rPr lang="tr-TR" dirty="0">
                <a:effectLst/>
              </a:rPr>
              <a:t> in Diabetes-2019. </a:t>
            </a:r>
            <a:r>
              <a:rPr lang="tr-TR" dirty="0" err="1">
                <a:effectLst/>
              </a:rPr>
              <a:t>Diabetes</a:t>
            </a:r>
            <a:r>
              <a:rPr lang="tr-TR" dirty="0">
                <a:effectLst/>
              </a:rPr>
              <a:t> </a:t>
            </a:r>
            <a:r>
              <a:rPr lang="tr-TR" dirty="0" err="1">
                <a:effectLst/>
              </a:rPr>
              <a:t>Care</a:t>
            </a:r>
            <a:r>
              <a:rPr lang="tr-TR" dirty="0">
                <a:effectLst/>
              </a:rPr>
              <a:t> 2019;42 (</a:t>
            </a:r>
            <a:r>
              <a:rPr lang="tr-TR" dirty="0" err="1">
                <a:effectLst/>
              </a:rPr>
              <a:t>Suppl</a:t>
            </a:r>
            <a:r>
              <a:rPr lang="tr-TR" dirty="0">
                <a:effectLst/>
              </a:rPr>
              <a:t>. 1):S139–S147</a:t>
            </a:r>
          </a:p>
          <a:p>
            <a:r>
              <a:rPr lang="tr-TR" dirty="0">
                <a:effectLst/>
              </a:rPr>
              <a:t>3. </a:t>
            </a:r>
            <a:r>
              <a:rPr lang="tr-TR" dirty="0" err="1">
                <a:effectLst/>
              </a:rPr>
              <a:t>Kirkman</a:t>
            </a:r>
            <a:r>
              <a:rPr lang="tr-TR" dirty="0">
                <a:effectLst/>
              </a:rPr>
              <a:t> MS, </a:t>
            </a:r>
            <a:r>
              <a:rPr lang="tr-TR" dirty="0" err="1">
                <a:effectLst/>
              </a:rPr>
              <a:t>Briscoe</a:t>
            </a:r>
            <a:r>
              <a:rPr lang="tr-TR" dirty="0">
                <a:effectLst/>
              </a:rPr>
              <a:t> VJ, </a:t>
            </a:r>
            <a:r>
              <a:rPr lang="tr-TR" dirty="0" err="1">
                <a:effectLst/>
              </a:rPr>
              <a:t>Clark</a:t>
            </a:r>
            <a:r>
              <a:rPr lang="tr-TR" dirty="0">
                <a:effectLst/>
              </a:rPr>
              <a:t> N, et al. </a:t>
            </a:r>
            <a:r>
              <a:rPr lang="tr-TR" dirty="0" err="1">
                <a:effectLst/>
              </a:rPr>
              <a:t>Diabetes</a:t>
            </a:r>
            <a:r>
              <a:rPr lang="tr-TR" dirty="0">
                <a:effectLst/>
              </a:rPr>
              <a:t> in </a:t>
            </a:r>
            <a:r>
              <a:rPr lang="tr-TR" dirty="0" err="1">
                <a:effectLst/>
              </a:rPr>
              <a:t>older</a:t>
            </a:r>
            <a:r>
              <a:rPr lang="tr-TR" dirty="0">
                <a:effectLst/>
              </a:rPr>
              <a:t> </a:t>
            </a:r>
            <a:r>
              <a:rPr lang="tr-TR" dirty="0" err="1">
                <a:effectLst/>
              </a:rPr>
              <a:t>adults</a:t>
            </a:r>
            <a:r>
              <a:rPr lang="tr-TR" dirty="0">
                <a:effectLst/>
              </a:rPr>
              <a:t>. </a:t>
            </a:r>
            <a:r>
              <a:rPr lang="tr-TR" dirty="0" err="1">
                <a:effectLst/>
              </a:rPr>
              <a:t>Diabetes</a:t>
            </a:r>
            <a:r>
              <a:rPr lang="tr-TR" dirty="0">
                <a:effectLst/>
              </a:rPr>
              <a:t> </a:t>
            </a:r>
            <a:r>
              <a:rPr lang="tr-TR" dirty="0" err="1">
                <a:effectLst/>
              </a:rPr>
              <a:t>Care</a:t>
            </a:r>
            <a:r>
              <a:rPr lang="tr-TR" dirty="0">
                <a:effectLst/>
              </a:rPr>
              <a:t> 2012;35: 2650–2664 </a:t>
            </a:r>
          </a:p>
          <a:p>
            <a:r>
              <a:rPr lang="tr-TR" dirty="0">
                <a:effectLst/>
              </a:rPr>
              <a:t>4. </a:t>
            </a:r>
            <a:r>
              <a:rPr lang="tr-TR" dirty="0" err="1">
                <a:effectLst/>
              </a:rPr>
              <a:t>Lipska</a:t>
            </a:r>
            <a:r>
              <a:rPr lang="tr-TR" dirty="0">
                <a:effectLst/>
              </a:rPr>
              <a:t> KJ, </a:t>
            </a:r>
            <a:r>
              <a:rPr lang="tr-TR" dirty="0" err="1">
                <a:effectLst/>
              </a:rPr>
              <a:t>Ross</a:t>
            </a:r>
            <a:r>
              <a:rPr lang="tr-TR" dirty="0">
                <a:effectLst/>
              </a:rPr>
              <a:t> JS, </a:t>
            </a:r>
            <a:r>
              <a:rPr lang="tr-TR" dirty="0" err="1">
                <a:effectLst/>
              </a:rPr>
              <a:t>Miao</a:t>
            </a:r>
            <a:r>
              <a:rPr lang="tr-TR" dirty="0">
                <a:effectLst/>
              </a:rPr>
              <a:t> Y, </a:t>
            </a:r>
            <a:r>
              <a:rPr lang="tr-TR" dirty="0" err="1">
                <a:effectLst/>
              </a:rPr>
              <a:t>Shah</a:t>
            </a:r>
            <a:r>
              <a:rPr lang="tr-TR" dirty="0">
                <a:effectLst/>
              </a:rPr>
              <a:t> ND, Lee SJ, </a:t>
            </a:r>
            <a:r>
              <a:rPr lang="tr-TR" dirty="0" err="1">
                <a:effectLst/>
              </a:rPr>
              <a:t>Steinman</a:t>
            </a:r>
            <a:r>
              <a:rPr lang="tr-TR" dirty="0">
                <a:effectLst/>
              </a:rPr>
              <a:t> MA. </a:t>
            </a:r>
            <a:r>
              <a:rPr lang="tr-TR" dirty="0" err="1">
                <a:effectLst/>
              </a:rPr>
              <a:t>Potential</a:t>
            </a:r>
            <a:r>
              <a:rPr lang="tr-TR" dirty="0">
                <a:effectLst/>
              </a:rPr>
              <a:t> </a:t>
            </a:r>
            <a:r>
              <a:rPr lang="tr-TR" dirty="0" err="1">
                <a:effectLst/>
              </a:rPr>
              <a:t>Overtreatment</a:t>
            </a:r>
            <a:r>
              <a:rPr lang="tr-TR" dirty="0">
                <a:effectLst/>
              </a:rPr>
              <a:t> of </a:t>
            </a:r>
            <a:r>
              <a:rPr lang="tr-TR" dirty="0" err="1">
                <a:effectLst/>
              </a:rPr>
              <a:t>Diabetes</a:t>
            </a:r>
            <a:r>
              <a:rPr lang="tr-TR" dirty="0">
                <a:effectLst/>
              </a:rPr>
              <a:t> </a:t>
            </a:r>
            <a:r>
              <a:rPr lang="tr-TR" dirty="0" err="1">
                <a:effectLst/>
              </a:rPr>
              <a:t>Mellitus</a:t>
            </a:r>
            <a:r>
              <a:rPr lang="tr-TR" dirty="0">
                <a:effectLst/>
              </a:rPr>
              <a:t> in </a:t>
            </a:r>
            <a:r>
              <a:rPr lang="tr-TR" dirty="0" err="1">
                <a:effectLst/>
              </a:rPr>
              <a:t>Older</a:t>
            </a:r>
            <a:r>
              <a:rPr lang="tr-TR" dirty="0">
                <a:effectLst/>
              </a:rPr>
              <a:t> </a:t>
            </a:r>
            <a:r>
              <a:rPr lang="tr-TR" dirty="0" err="1">
                <a:effectLst/>
              </a:rPr>
              <a:t>Adults</a:t>
            </a:r>
            <a:r>
              <a:rPr lang="tr-TR" dirty="0">
                <a:effectLst/>
              </a:rPr>
              <a:t> </a:t>
            </a:r>
            <a:r>
              <a:rPr lang="tr-TR" dirty="0" err="1">
                <a:effectLst/>
              </a:rPr>
              <a:t>With</a:t>
            </a:r>
            <a:r>
              <a:rPr lang="tr-TR" dirty="0">
                <a:effectLst/>
              </a:rPr>
              <a:t> </a:t>
            </a:r>
            <a:r>
              <a:rPr lang="tr-TR" dirty="0" err="1">
                <a:effectLst/>
              </a:rPr>
              <a:t>Tight</a:t>
            </a:r>
            <a:r>
              <a:rPr lang="tr-TR" dirty="0">
                <a:effectLst/>
              </a:rPr>
              <a:t> </a:t>
            </a:r>
            <a:r>
              <a:rPr lang="tr-TR" dirty="0" err="1">
                <a:effectLst/>
              </a:rPr>
              <a:t>Glycemic</a:t>
            </a:r>
            <a:r>
              <a:rPr lang="tr-TR" dirty="0">
                <a:effectLst/>
              </a:rPr>
              <a:t> Control. JAMA </a:t>
            </a:r>
            <a:r>
              <a:rPr lang="tr-TR" dirty="0" err="1">
                <a:effectLst/>
              </a:rPr>
              <a:t>Intern</a:t>
            </a:r>
            <a:r>
              <a:rPr lang="tr-TR" dirty="0">
                <a:effectLst/>
              </a:rPr>
              <a:t> </a:t>
            </a:r>
            <a:r>
              <a:rPr lang="tr-TR" dirty="0" err="1">
                <a:effectLst/>
              </a:rPr>
              <a:t>Med</a:t>
            </a:r>
            <a:r>
              <a:rPr lang="tr-TR" dirty="0">
                <a:effectLst/>
              </a:rPr>
              <a:t>. 2015;175(3):356–362</a:t>
            </a:r>
          </a:p>
          <a:p>
            <a:r>
              <a:rPr lang="tr-TR" dirty="0">
                <a:effectLst/>
              </a:rPr>
              <a:t>5. </a:t>
            </a:r>
            <a:r>
              <a:rPr lang="tr-TR" dirty="0" err="1">
                <a:effectLst/>
              </a:rPr>
              <a:t>Budnitz</a:t>
            </a:r>
            <a:r>
              <a:rPr lang="tr-TR" dirty="0">
                <a:effectLst/>
              </a:rPr>
              <a:t> DS, </a:t>
            </a:r>
            <a:r>
              <a:rPr lang="tr-TR" dirty="0" err="1">
                <a:effectLst/>
              </a:rPr>
              <a:t>Lovegrove</a:t>
            </a:r>
            <a:r>
              <a:rPr lang="tr-TR" dirty="0">
                <a:effectLst/>
              </a:rPr>
              <a:t> MC, </a:t>
            </a:r>
            <a:r>
              <a:rPr lang="tr-TR" dirty="0" err="1">
                <a:effectLst/>
              </a:rPr>
              <a:t>Shehab</a:t>
            </a:r>
            <a:r>
              <a:rPr lang="tr-TR" dirty="0">
                <a:effectLst/>
              </a:rPr>
              <a:t> N, </a:t>
            </a:r>
            <a:r>
              <a:rPr lang="tr-TR" dirty="0" err="1">
                <a:effectLst/>
              </a:rPr>
              <a:t>Richards</a:t>
            </a:r>
            <a:r>
              <a:rPr lang="tr-TR" dirty="0">
                <a:effectLst/>
              </a:rPr>
              <a:t> CL. </a:t>
            </a:r>
            <a:r>
              <a:rPr lang="tr-TR" dirty="0" err="1">
                <a:effectLst/>
              </a:rPr>
              <a:t>Emergency</a:t>
            </a:r>
            <a:r>
              <a:rPr lang="tr-TR" dirty="0">
                <a:effectLst/>
              </a:rPr>
              <a:t> </a:t>
            </a:r>
            <a:r>
              <a:rPr lang="tr-TR" dirty="0" err="1">
                <a:effectLst/>
              </a:rPr>
              <a:t>hospitalizations</a:t>
            </a:r>
            <a:r>
              <a:rPr lang="tr-TR" dirty="0">
                <a:effectLst/>
              </a:rPr>
              <a:t> </a:t>
            </a:r>
            <a:r>
              <a:rPr lang="tr-TR" dirty="0" err="1">
                <a:effectLst/>
              </a:rPr>
              <a:t>for</a:t>
            </a:r>
            <a:r>
              <a:rPr lang="tr-TR" dirty="0">
                <a:effectLst/>
              </a:rPr>
              <a:t> </a:t>
            </a:r>
            <a:r>
              <a:rPr lang="tr-TR" dirty="0" err="1">
                <a:effectLst/>
              </a:rPr>
              <a:t>adverse</a:t>
            </a:r>
            <a:r>
              <a:rPr lang="tr-TR" dirty="0">
                <a:effectLst/>
              </a:rPr>
              <a:t> </a:t>
            </a:r>
            <a:r>
              <a:rPr lang="tr-TR" dirty="0" err="1">
                <a:effectLst/>
              </a:rPr>
              <a:t>drug</a:t>
            </a:r>
            <a:r>
              <a:rPr lang="tr-TR" dirty="0">
                <a:effectLst/>
              </a:rPr>
              <a:t> </a:t>
            </a:r>
            <a:r>
              <a:rPr lang="tr-TR" dirty="0" err="1">
                <a:effectLst/>
              </a:rPr>
              <a:t>events</a:t>
            </a:r>
            <a:r>
              <a:rPr lang="tr-TR" dirty="0">
                <a:effectLst/>
              </a:rPr>
              <a:t> in </a:t>
            </a:r>
            <a:r>
              <a:rPr lang="tr-TR" dirty="0" err="1">
                <a:effectLst/>
              </a:rPr>
              <a:t>older</a:t>
            </a:r>
            <a:r>
              <a:rPr lang="tr-TR" dirty="0">
                <a:effectLst/>
              </a:rPr>
              <a:t> </a:t>
            </a:r>
            <a:r>
              <a:rPr lang="tr-TR" dirty="0" err="1">
                <a:effectLst/>
              </a:rPr>
              <a:t>Americans</a:t>
            </a:r>
            <a:r>
              <a:rPr lang="tr-TR" dirty="0">
                <a:effectLst/>
              </a:rPr>
              <a:t>. </a:t>
            </a:r>
            <a:r>
              <a:rPr lang="tr-TR" i="1" dirty="0">
                <a:effectLst/>
              </a:rPr>
              <a:t>N </a:t>
            </a:r>
            <a:r>
              <a:rPr lang="tr-TR" i="1" dirty="0" err="1">
                <a:effectLst/>
              </a:rPr>
              <a:t>Engl</a:t>
            </a:r>
            <a:r>
              <a:rPr lang="tr-TR" i="1" dirty="0">
                <a:effectLst/>
              </a:rPr>
              <a:t> J </a:t>
            </a:r>
            <a:r>
              <a:rPr lang="tr-TR" i="1" dirty="0" err="1">
                <a:effectLst/>
              </a:rPr>
              <a:t>Med</a:t>
            </a:r>
            <a:r>
              <a:rPr lang="tr-TR" dirty="0">
                <a:effectLst/>
              </a:rPr>
              <a:t>. 2011;365(21):2002-2012. </a:t>
            </a:r>
          </a:p>
          <a:p>
            <a:r>
              <a:rPr lang="tr-TR" dirty="0">
                <a:effectLst/>
              </a:rPr>
              <a:t>6. </a:t>
            </a:r>
            <a:r>
              <a:rPr lang="tr-TR" dirty="0" err="1">
                <a:effectLst/>
              </a:rPr>
              <a:t>Lipska</a:t>
            </a:r>
            <a:r>
              <a:rPr lang="tr-TR" dirty="0">
                <a:effectLst/>
              </a:rPr>
              <a:t> KJ, </a:t>
            </a:r>
            <a:r>
              <a:rPr lang="tr-TR" dirty="0" err="1">
                <a:effectLst/>
              </a:rPr>
              <a:t>Ross</a:t>
            </a:r>
            <a:r>
              <a:rPr lang="tr-TR" dirty="0">
                <a:effectLst/>
              </a:rPr>
              <a:t> JS, </a:t>
            </a:r>
            <a:r>
              <a:rPr lang="tr-TR" dirty="0" err="1">
                <a:effectLst/>
              </a:rPr>
              <a:t>Wang</a:t>
            </a:r>
            <a:r>
              <a:rPr lang="tr-TR" dirty="0">
                <a:effectLst/>
              </a:rPr>
              <a:t> Y, et al. </a:t>
            </a:r>
            <a:r>
              <a:rPr lang="tr-TR" dirty="0" err="1">
                <a:effectLst/>
              </a:rPr>
              <a:t>National</a:t>
            </a:r>
            <a:r>
              <a:rPr lang="tr-TR" dirty="0">
                <a:effectLst/>
              </a:rPr>
              <a:t> </a:t>
            </a:r>
            <a:r>
              <a:rPr lang="tr-TR" dirty="0" err="1">
                <a:effectLst/>
              </a:rPr>
              <a:t>Trends</a:t>
            </a:r>
            <a:r>
              <a:rPr lang="tr-TR" dirty="0">
                <a:effectLst/>
              </a:rPr>
              <a:t> in US </a:t>
            </a:r>
            <a:r>
              <a:rPr lang="tr-TR" dirty="0" err="1">
                <a:effectLst/>
              </a:rPr>
              <a:t>Hospital</a:t>
            </a:r>
            <a:r>
              <a:rPr lang="tr-TR" dirty="0">
                <a:effectLst/>
              </a:rPr>
              <a:t> </a:t>
            </a:r>
            <a:r>
              <a:rPr lang="tr-TR" dirty="0" err="1">
                <a:effectLst/>
              </a:rPr>
              <a:t>Admissions</a:t>
            </a:r>
            <a:r>
              <a:rPr lang="tr-TR" dirty="0">
                <a:effectLst/>
              </a:rPr>
              <a:t> </a:t>
            </a:r>
            <a:r>
              <a:rPr lang="tr-TR" dirty="0" err="1">
                <a:effectLst/>
              </a:rPr>
              <a:t>for</a:t>
            </a:r>
            <a:r>
              <a:rPr lang="tr-TR" dirty="0">
                <a:effectLst/>
              </a:rPr>
              <a:t> </a:t>
            </a:r>
            <a:r>
              <a:rPr lang="tr-TR" dirty="0" err="1">
                <a:effectLst/>
              </a:rPr>
              <a:t>Hyperglycemia</a:t>
            </a:r>
            <a:r>
              <a:rPr lang="tr-TR" dirty="0">
                <a:effectLst/>
              </a:rPr>
              <a:t> </a:t>
            </a:r>
            <a:r>
              <a:rPr lang="tr-TR" dirty="0" err="1">
                <a:effectLst/>
              </a:rPr>
              <a:t>and</a:t>
            </a:r>
            <a:r>
              <a:rPr lang="tr-TR" dirty="0">
                <a:effectLst/>
              </a:rPr>
              <a:t> </a:t>
            </a:r>
            <a:r>
              <a:rPr lang="tr-TR" dirty="0" err="1">
                <a:effectLst/>
              </a:rPr>
              <a:t>Hypoglycemia</a:t>
            </a:r>
            <a:r>
              <a:rPr lang="tr-TR" dirty="0">
                <a:effectLst/>
              </a:rPr>
              <a:t> </a:t>
            </a:r>
            <a:r>
              <a:rPr lang="tr-TR" dirty="0" err="1">
                <a:effectLst/>
              </a:rPr>
              <a:t>Among</a:t>
            </a:r>
            <a:r>
              <a:rPr lang="tr-TR" dirty="0">
                <a:effectLst/>
              </a:rPr>
              <a:t> </a:t>
            </a:r>
            <a:r>
              <a:rPr lang="tr-TR" dirty="0" err="1">
                <a:effectLst/>
              </a:rPr>
              <a:t>Medicare</a:t>
            </a:r>
            <a:r>
              <a:rPr lang="tr-TR" dirty="0">
                <a:effectLst/>
              </a:rPr>
              <a:t> </a:t>
            </a:r>
            <a:r>
              <a:rPr lang="tr-TR" dirty="0" err="1">
                <a:effectLst/>
              </a:rPr>
              <a:t>Beneficiaries</a:t>
            </a:r>
            <a:r>
              <a:rPr lang="tr-TR" dirty="0">
                <a:effectLst/>
              </a:rPr>
              <a:t>, 1999 </a:t>
            </a:r>
            <a:r>
              <a:rPr lang="tr-TR" dirty="0" err="1">
                <a:effectLst/>
              </a:rPr>
              <a:t>to</a:t>
            </a:r>
            <a:r>
              <a:rPr lang="tr-TR" dirty="0">
                <a:effectLst/>
              </a:rPr>
              <a:t> 2011. </a:t>
            </a:r>
            <a:r>
              <a:rPr lang="tr-TR" i="1" dirty="0">
                <a:effectLst/>
              </a:rPr>
              <a:t>JAMA </a:t>
            </a:r>
            <a:r>
              <a:rPr lang="tr-TR" i="1" dirty="0" err="1">
                <a:effectLst/>
              </a:rPr>
              <a:t>Intern</a:t>
            </a:r>
            <a:r>
              <a:rPr lang="tr-TR" i="1" dirty="0">
                <a:effectLst/>
              </a:rPr>
              <a:t> </a:t>
            </a:r>
            <a:r>
              <a:rPr lang="tr-TR" i="1" dirty="0" err="1">
                <a:effectLst/>
              </a:rPr>
              <a:t>Med</a:t>
            </a:r>
            <a:r>
              <a:rPr lang="tr-TR" i="1" dirty="0">
                <a:effectLst/>
              </a:rPr>
              <a:t>.</a:t>
            </a:r>
            <a:r>
              <a:rPr lang="tr-TR" dirty="0">
                <a:effectLst/>
              </a:rPr>
              <a:t> 2014;174(7):1116–1124</a:t>
            </a:r>
          </a:p>
          <a:p>
            <a:r>
              <a:rPr lang="tr-TR" dirty="0">
                <a:effectLst/>
              </a:rPr>
              <a:t>7. </a:t>
            </a:r>
            <a:r>
              <a:rPr lang="tr-TR" dirty="0" err="1">
                <a:effectLst/>
              </a:rPr>
              <a:t>Wojszel</a:t>
            </a:r>
            <a:r>
              <a:rPr lang="tr-TR" dirty="0">
                <a:effectLst/>
              </a:rPr>
              <a:t>, Z.B., </a:t>
            </a:r>
            <a:r>
              <a:rPr lang="tr-TR" dirty="0" err="1">
                <a:effectLst/>
              </a:rPr>
              <a:t>Kasiukiewicz</a:t>
            </a:r>
            <a:r>
              <a:rPr lang="tr-TR" dirty="0">
                <a:effectLst/>
              </a:rPr>
              <a:t>, A. A </a:t>
            </a:r>
            <a:r>
              <a:rPr lang="tr-TR" dirty="0" err="1">
                <a:effectLst/>
              </a:rPr>
              <a:t>retrospective</a:t>
            </a:r>
            <a:r>
              <a:rPr lang="tr-TR" dirty="0">
                <a:effectLst/>
              </a:rPr>
              <a:t> </a:t>
            </a:r>
            <a:r>
              <a:rPr lang="tr-TR" dirty="0" err="1">
                <a:effectLst/>
              </a:rPr>
              <a:t>cross-sectional</a:t>
            </a:r>
            <a:r>
              <a:rPr lang="tr-TR" dirty="0">
                <a:effectLst/>
              </a:rPr>
              <a:t> </a:t>
            </a:r>
            <a:r>
              <a:rPr lang="tr-TR" dirty="0" err="1">
                <a:effectLst/>
              </a:rPr>
              <a:t>study</a:t>
            </a:r>
            <a:r>
              <a:rPr lang="tr-TR" dirty="0">
                <a:effectLst/>
              </a:rPr>
              <a:t> of </a:t>
            </a:r>
            <a:r>
              <a:rPr lang="tr-TR" dirty="0" err="1">
                <a:effectLst/>
              </a:rPr>
              <a:t>type</a:t>
            </a:r>
            <a:r>
              <a:rPr lang="tr-TR" dirty="0">
                <a:effectLst/>
              </a:rPr>
              <a:t> 2 </a:t>
            </a:r>
            <a:r>
              <a:rPr lang="tr-TR" dirty="0" err="1">
                <a:effectLst/>
              </a:rPr>
              <a:t>diabetes</a:t>
            </a:r>
            <a:r>
              <a:rPr lang="tr-TR" dirty="0">
                <a:effectLst/>
              </a:rPr>
              <a:t> </a:t>
            </a:r>
            <a:r>
              <a:rPr lang="tr-TR" dirty="0" err="1">
                <a:effectLst/>
              </a:rPr>
              <a:t>overtreatment</a:t>
            </a:r>
            <a:r>
              <a:rPr lang="tr-TR" dirty="0">
                <a:effectLst/>
              </a:rPr>
              <a:t> in </a:t>
            </a:r>
            <a:r>
              <a:rPr lang="tr-TR" dirty="0" err="1">
                <a:effectLst/>
              </a:rPr>
              <a:t>patients</a:t>
            </a:r>
            <a:r>
              <a:rPr lang="tr-TR" dirty="0">
                <a:effectLst/>
              </a:rPr>
              <a:t> </a:t>
            </a:r>
            <a:r>
              <a:rPr lang="tr-TR" dirty="0" err="1">
                <a:effectLst/>
              </a:rPr>
              <a:t>admitted</a:t>
            </a:r>
            <a:r>
              <a:rPr lang="tr-TR" dirty="0">
                <a:effectLst/>
              </a:rPr>
              <a:t> </a:t>
            </a:r>
            <a:r>
              <a:rPr lang="tr-TR" dirty="0" err="1">
                <a:effectLst/>
              </a:rPr>
              <a:t>to</a:t>
            </a:r>
            <a:r>
              <a:rPr lang="tr-TR" dirty="0">
                <a:effectLst/>
              </a:rPr>
              <a:t> </a:t>
            </a:r>
            <a:r>
              <a:rPr lang="tr-TR" dirty="0" err="1">
                <a:effectLst/>
              </a:rPr>
              <a:t>the</a:t>
            </a:r>
            <a:r>
              <a:rPr lang="tr-TR" dirty="0">
                <a:effectLst/>
              </a:rPr>
              <a:t> </a:t>
            </a:r>
            <a:r>
              <a:rPr lang="tr-TR" dirty="0" err="1">
                <a:effectLst/>
              </a:rPr>
              <a:t>geriatric</a:t>
            </a:r>
            <a:r>
              <a:rPr lang="tr-TR" dirty="0">
                <a:effectLst/>
              </a:rPr>
              <a:t> </a:t>
            </a:r>
            <a:r>
              <a:rPr lang="tr-TR" dirty="0" err="1">
                <a:effectLst/>
              </a:rPr>
              <a:t>ward</a:t>
            </a:r>
            <a:r>
              <a:rPr lang="tr-TR" dirty="0">
                <a:effectLst/>
              </a:rPr>
              <a:t>. BMC </a:t>
            </a:r>
            <a:r>
              <a:rPr lang="tr-TR" dirty="0" err="1">
                <a:effectLst/>
              </a:rPr>
              <a:t>Geriatr</a:t>
            </a:r>
            <a:r>
              <a:rPr lang="tr-TR" dirty="0">
                <a:effectLst/>
              </a:rPr>
              <a:t> 19, 242 (2019) doi:10.1186/s12877-019-1256-2</a:t>
            </a:r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02657126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D079A83B-CA1A-4468-9E70-B1F21E257C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95" y="147687"/>
            <a:ext cx="10353762" cy="970450"/>
          </a:xfrm>
        </p:spPr>
        <p:txBody>
          <a:bodyPr/>
          <a:lstStyle/>
          <a:p>
            <a:r>
              <a:rPr lang="tr-TR" dirty="0"/>
              <a:t>INTRODUCTION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BA853C84-AE0A-43A3-8CB3-7A6BCE8AE40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8536" y="1414021"/>
            <a:ext cx="11784466" cy="5296291"/>
          </a:xfrm>
        </p:spPr>
        <p:txBody>
          <a:bodyPr>
            <a:normAutofit/>
          </a:bodyPr>
          <a:lstStyle/>
          <a:p>
            <a:r>
              <a:rPr lang="tr-TR" sz="2800" dirty="0" err="1">
                <a:effectLst/>
              </a:rPr>
              <a:t>Diabetes</a:t>
            </a:r>
            <a:r>
              <a:rPr lang="tr-TR" sz="2800" dirty="0">
                <a:effectLst/>
              </a:rPr>
              <a:t> </a:t>
            </a:r>
            <a:r>
              <a:rPr lang="tr-TR" sz="2800" dirty="0" err="1">
                <a:effectLst/>
              </a:rPr>
              <a:t>Mellitus</a:t>
            </a:r>
            <a:r>
              <a:rPr lang="tr-TR" sz="2800" dirty="0">
                <a:effectLst/>
              </a:rPr>
              <a:t> is a </a:t>
            </a:r>
            <a:r>
              <a:rPr lang="tr-TR" sz="2800" dirty="0" err="1">
                <a:effectLst/>
              </a:rPr>
              <a:t>highly</a:t>
            </a:r>
            <a:r>
              <a:rPr lang="tr-TR" sz="2800" dirty="0">
                <a:effectLst/>
              </a:rPr>
              <a:t> </a:t>
            </a:r>
            <a:r>
              <a:rPr lang="tr-TR" sz="2800" dirty="0" err="1">
                <a:effectLst/>
              </a:rPr>
              <a:t>prevelant</a:t>
            </a:r>
            <a:r>
              <a:rPr lang="tr-TR" sz="2800" dirty="0">
                <a:effectLst/>
              </a:rPr>
              <a:t> </a:t>
            </a:r>
            <a:r>
              <a:rPr lang="tr-TR" sz="2800" dirty="0" err="1">
                <a:effectLst/>
              </a:rPr>
              <a:t>and</a:t>
            </a:r>
            <a:r>
              <a:rPr lang="tr-TR" sz="2800" dirty="0">
                <a:effectLst/>
              </a:rPr>
              <a:t> </a:t>
            </a:r>
            <a:r>
              <a:rPr lang="tr-TR" sz="2800" dirty="0" err="1">
                <a:effectLst/>
              </a:rPr>
              <a:t>important</a:t>
            </a:r>
            <a:r>
              <a:rPr lang="tr-TR" sz="2800" dirty="0">
                <a:effectLst/>
              </a:rPr>
              <a:t> </a:t>
            </a:r>
            <a:r>
              <a:rPr lang="tr-TR" sz="2800" dirty="0" err="1">
                <a:effectLst/>
              </a:rPr>
              <a:t>health</a:t>
            </a:r>
            <a:r>
              <a:rPr lang="tr-TR" sz="2800" dirty="0">
                <a:effectLst/>
              </a:rPr>
              <a:t> </a:t>
            </a:r>
            <a:r>
              <a:rPr lang="tr-TR" sz="2800" dirty="0" err="1">
                <a:effectLst/>
              </a:rPr>
              <a:t>condition</a:t>
            </a:r>
            <a:r>
              <a:rPr lang="tr-TR" sz="2800" dirty="0">
                <a:effectLst/>
              </a:rPr>
              <a:t> </a:t>
            </a:r>
            <a:r>
              <a:rPr lang="tr-TR" sz="2800" dirty="0" err="1">
                <a:effectLst/>
              </a:rPr>
              <a:t>among</a:t>
            </a:r>
            <a:r>
              <a:rPr lang="tr-TR" sz="2800" dirty="0">
                <a:effectLst/>
              </a:rPr>
              <a:t> </a:t>
            </a:r>
            <a:r>
              <a:rPr lang="tr-TR" sz="2800" dirty="0" err="1">
                <a:effectLst/>
              </a:rPr>
              <a:t>older</a:t>
            </a:r>
            <a:r>
              <a:rPr lang="tr-TR" sz="2800" dirty="0">
                <a:effectLst/>
              </a:rPr>
              <a:t> </a:t>
            </a:r>
            <a:r>
              <a:rPr lang="tr-TR" sz="2800" dirty="0" err="1">
                <a:effectLst/>
              </a:rPr>
              <a:t>individuals</a:t>
            </a:r>
            <a:r>
              <a:rPr lang="tr-TR" sz="2800" dirty="0">
                <a:effectLst/>
              </a:rPr>
              <a:t> (≥65 </a:t>
            </a:r>
            <a:r>
              <a:rPr lang="tr-TR" sz="2800" dirty="0" err="1">
                <a:effectLst/>
              </a:rPr>
              <a:t>years</a:t>
            </a:r>
            <a:r>
              <a:rPr lang="tr-TR" sz="2800" dirty="0">
                <a:effectLst/>
              </a:rPr>
              <a:t>) </a:t>
            </a:r>
          </a:p>
          <a:p>
            <a:r>
              <a:rPr lang="tr-TR" sz="2800" dirty="0" err="1">
                <a:effectLst/>
              </a:rPr>
              <a:t>Older</a:t>
            </a:r>
            <a:r>
              <a:rPr lang="tr-TR" sz="2800" dirty="0">
                <a:effectLst/>
              </a:rPr>
              <a:t> </a:t>
            </a:r>
            <a:r>
              <a:rPr lang="tr-TR" sz="2800" dirty="0" err="1">
                <a:effectLst/>
              </a:rPr>
              <a:t>patients</a:t>
            </a:r>
            <a:r>
              <a:rPr lang="tr-TR" sz="2800" dirty="0">
                <a:effectLst/>
              </a:rPr>
              <a:t> </a:t>
            </a:r>
            <a:r>
              <a:rPr lang="tr-TR" sz="2800" dirty="0" err="1">
                <a:effectLst/>
              </a:rPr>
              <a:t>with</a:t>
            </a:r>
            <a:r>
              <a:rPr lang="tr-TR" sz="2800" dirty="0">
                <a:effectLst/>
              </a:rPr>
              <a:t> </a:t>
            </a:r>
            <a:r>
              <a:rPr lang="tr-TR" sz="2800" dirty="0" err="1">
                <a:effectLst/>
              </a:rPr>
              <a:t>uncontrolled</a:t>
            </a:r>
            <a:r>
              <a:rPr lang="tr-TR" sz="2800" dirty="0">
                <a:effectLst/>
              </a:rPr>
              <a:t> </a:t>
            </a:r>
            <a:r>
              <a:rPr lang="tr-TR" sz="2800" dirty="0" err="1">
                <a:effectLst/>
              </a:rPr>
              <a:t>diabetes</a:t>
            </a:r>
            <a:r>
              <a:rPr lang="tr-TR" sz="2800" dirty="0">
                <a:effectLst/>
              </a:rPr>
              <a:t> </a:t>
            </a:r>
            <a:r>
              <a:rPr lang="tr-TR" sz="2800" dirty="0" err="1">
                <a:effectLst/>
              </a:rPr>
              <a:t>have</a:t>
            </a:r>
            <a:r>
              <a:rPr lang="tr-TR" sz="2800" dirty="0">
                <a:effectLst/>
              </a:rPr>
              <a:t> </a:t>
            </a:r>
            <a:r>
              <a:rPr lang="tr-TR" sz="2800" dirty="0" err="1">
                <a:effectLst/>
              </a:rPr>
              <a:t>higher</a:t>
            </a:r>
            <a:r>
              <a:rPr lang="tr-TR" sz="2800" dirty="0">
                <a:effectLst/>
              </a:rPr>
              <a:t> </a:t>
            </a:r>
            <a:r>
              <a:rPr lang="tr-TR" sz="2800" dirty="0" err="1">
                <a:effectLst/>
              </a:rPr>
              <a:t>rates</a:t>
            </a:r>
            <a:r>
              <a:rPr lang="tr-TR" sz="2800" dirty="0">
                <a:effectLst/>
              </a:rPr>
              <a:t> of </a:t>
            </a:r>
            <a:r>
              <a:rPr lang="tr-TR" sz="2800" dirty="0" err="1">
                <a:effectLst/>
              </a:rPr>
              <a:t>premature</a:t>
            </a:r>
            <a:r>
              <a:rPr lang="tr-TR" sz="2800" dirty="0">
                <a:effectLst/>
              </a:rPr>
              <a:t> </a:t>
            </a:r>
            <a:r>
              <a:rPr lang="tr-TR" sz="2800" dirty="0" err="1">
                <a:effectLst/>
              </a:rPr>
              <a:t>death</a:t>
            </a:r>
            <a:r>
              <a:rPr lang="tr-TR" sz="2800" dirty="0">
                <a:effectLst/>
              </a:rPr>
              <a:t>, </a:t>
            </a:r>
            <a:r>
              <a:rPr lang="tr-TR" sz="2800" dirty="0" err="1">
                <a:effectLst/>
              </a:rPr>
              <a:t>functional</a:t>
            </a:r>
            <a:r>
              <a:rPr lang="tr-TR" sz="2800" dirty="0">
                <a:effectLst/>
              </a:rPr>
              <a:t> </a:t>
            </a:r>
            <a:r>
              <a:rPr lang="tr-TR" sz="2800" dirty="0" err="1">
                <a:effectLst/>
              </a:rPr>
              <a:t>disability</a:t>
            </a:r>
            <a:r>
              <a:rPr lang="tr-TR" sz="2800" dirty="0">
                <a:effectLst/>
              </a:rPr>
              <a:t> </a:t>
            </a:r>
            <a:r>
              <a:rPr lang="tr-TR" sz="2800" dirty="0" err="1">
                <a:effectLst/>
              </a:rPr>
              <a:t>and</a:t>
            </a:r>
            <a:r>
              <a:rPr lang="tr-TR" sz="2800" dirty="0">
                <a:effectLst/>
              </a:rPr>
              <a:t> </a:t>
            </a:r>
            <a:r>
              <a:rPr lang="tr-TR" sz="2800" dirty="0" err="1">
                <a:effectLst/>
              </a:rPr>
              <a:t>coexisting</a:t>
            </a:r>
            <a:r>
              <a:rPr lang="tr-TR" sz="2800" dirty="0">
                <a:effectLst/>
              </a:rPr>
              <a:t> </a:t>
            </a:r>
            <a:r>
              <a:rPr lang="tr-TR" sz="2800" dirty="0" err="1">
                <a:effectLst/>
              </a:rPr>
              <a:t>illnesses</a:t>
            </a:r>
            <a:r>
              <a:rPr lang="tr-TR" sz="2800" dirty="0">
                <a:effectLst/>
              </a:rPr>
              <a:t>. </a:t>
            </a:r>
          </a:p>
          <a:p>
            <a:r>
              <a:rPr lang="tr-TR" sz="2800" dirty="0" err="1">
                <a:effectLst/>
              </a:rPr>
              <a:t>According</a:t>
            </a:r>
            <a:r>
              <a:rPr lang="tr-TR" sz="2800" dirty="0">
                <a:effectLst/>
              </a:rPr>
              <a:t> </a:t>
            </a:r>
            <a:r>
              <a:rPr lang="tr-TR" sz="2800" dirty="0" err="1">
                <a:effectLst/>
              </a:rPr>
              <a:t>to</a:t>
            </a:r>
            <a:r>
              <a:rPr lang="tr-TR" sz="2800" dirty="0">
                <a:effectLst/>
              </a:rPr>
              <a:t> </a:t>
            </a:r>
            <a:r>
              <a:rPr lang="tr-TR" sz="2800" dirty="0" err="1">
                <a:effectLst/>
              </a:rPr>
              <a:t>Turkish</a:t>
            </a:r>
            <a:r>
              <a:rPr lang="tr-TR" sz="2800" dirty="0">
                <a:effectLst/>
              </a:rPr>
              <a:t> </a:t>
            </a:r>
            <a:r>
              <a:rPr lang="tr-TR" sz="2800" dirty="0" err="1">
                <a:effectLst/>
              </a:rPr>
              <a:t>Endocrinology</a:t>
            </a:r>
            <a:r>
              <a:rPr lang="tr-TR" sz="2800" dirty="0">
                <a:effectLst/>
              </a:rPr>
              <a:t> </a:t>
            </a:r>
            <a:r>
              <a:rPr lang="tr-TR" sz="2800" dirty="0" err="1">
                <a:effectLst/>
              </a:rPr>
              <a:t>and</a:t>
            </a:r>
            <a:r>
              <a:rPr lang="tr-TR" sz="2800" dirty="0">
                <a:effectLst/>
              </a:rPr>
              <a:t> </a:t>
            </a:r>
            <a:r>
              <a:rPr lang="tr-TR" sz="2800" dirty="0" err="1">
                <a:effectLst/>
              </a:rPr>
              <a:t>Metabolism</a:t>
            </a:r>
            <a:r>
              <a:rPr lang="tr-TR" sz="2800" dirty="0">
                <a:effectLst/>
              </a:rPr>
              <a:t> </a:t>
            </a:r>
            <a:r>
              <a:rPr lang="tr-TR" sz="2800" dirty="0" err="1">
                <a:effectLst/>
              </a:rPr>
              <a:t>Society</a:t>
            </a:r>
            <a:r>
              <a:rPr lang="tr-TR" sz="2800" dirty="0">
                <a:effectLst/>
              </a:rPr>
              <a:t>, </a:t>
            </a:r>
            <a:r>
              <a:rPr lang="tr-TR" sz="2800" dirty="0" err="1">
                <a:effectLst/>
              </a:rPr>
              <a:t>approximately</a:t>
            </a:r>
            <a:r>
              <a:rPr lang="tr-TR" sz="2800" dirty="0">
                <a:effectLst/>
              </a:rPr>
              <a:t> </a:t>
            </a:r>
            <a:r>
              <a:rPr lang="tr-TR" sz="2800" dirty="0" err="1">
                <a:effectLst/>
              </a:rPr>
              <a:t>one-third</a:t>
            </a:r>
            <a:r>
              <a:rPr lang="tr-TR" sz="2800" dirty="0">
                <a:effectLst/>
              </a:rPr>
              <a:t> of </a:t>
            </a:r>
            <a:r>
              <a:rPr lang="tr-TR" sz="2800" dirty="0" err="1">
                <a:effectLst/>
              </a:rPr>
              <a:t>people</a:t>
            </a:r>
            <a:r>
              <a:rPr lang="tr-TR" sz="2800" dirty="0">
                <a:effectLst/>
              </a:rPr>
              <a:t> </a:t>
            </a:r>
            <a:r>
              <a:rPr lang="tr-TR" sz="2800" dirty="0" err="1">
                <a:effectLst/>
              </a:rPr>
              <a:t>over</a:t>
            </a:r>
            <a:r>
              <a:rPr lang="tr-TR" sz="2800" dirty="0">
                <a:effectLst/>
              </a:rPr>
              <a:t> </a:t>
            </a:r>
            <a:r>
              <a:rPr lang="tr-TR" sz="2800" dirty="0" err="1">
                <a:effectLst/>
              </a:rPr>
              <a:t>the</a:t>
            </a:r>
            <a:r>
              <a:rPr lang="tr-TR" sz="2800" dirty="0">
                <a:effectLst/>
              </a:rPr>
              <a:t> </a:t>
            </a:r>
            <a:r>
              <a:rPr lang="tr-TR" sz="2800" dirty="0" err="1">
                <a:effectLst/>
              </a:rPr>
              <a:t>age</a:t>
            </a:r>
            <a:r>
              <a:rPr lang="tr-TR" sz="2800" dirty="0">
                <a:effectLst/>
              </a:rPr>
              <a:t> of 65 </a:t>
            </a:r>
            <a:r>
              <a:rPr lang="tr-TR" sz="2800" dirty="0" err="1">
                <a:effectLst/>
              </a:rPr>
              <a:t>years</a:t>
            </a:r>
            <a:r>
              <a:rPr lang="tr-TR" sz="2800" dirty="0">
                <a:effectLst/>
              </a:rPr>
              <a:t> </a:t>
            </a:r>
            <a:r>
              <a:rPr lang="tr-TR" sz="2800" dirty="0" err="1">
                <a:effectLst/>
              </a:rPr>
              <a:t>have</a:t>
            </a:r>
            <a:r>
              <a:rPr lang="tr-TR" sz="2800" dirty="0">
                <a:effectLst/>
              </a:rPr>
              <a:t> </a:t>
            </a:r>
            <a:r>
              <a:rPr lang="tr-TR" sz="2800" dirty="0" err="1">
                <a:effectLst/>
              </a:rPr>
              <a:t>diabetes</a:t>
            </a:r>
            <a:r>
              <a:rPr lang="tr-TR" sz="2800" dirty="0">
                <a:effectLst/>
              </a:rPr>
              <a:t> </a:t>
            </a:r>
            <a:r>
              <a:rPr lang="tr-TR" sz="2800" dirty="0" err="1">
                <a:effectLst/>
              </a:rPr>
              <a:t>and</a:t>
            </a:r>
            <a:r>
              <a:rPr lang="tr-TR" sz="2800" dirty="0">
                <a:effectLst/>
              </a:rPr>
              <a:t> </a:t>
            </a:r>
            <a:r>
              <a:rPr lang="tr-TR" sz="2800" dirty="0" err="1">
                <a:effectLst/>
              </a:rPr>
              <a:t>one-half</a:t>
            </a:r>
            <a:r>
              <a:rPr lang="tr-TR" sz="2800" dirty="0">
                <a:effectLst/>
              </a:rPr>
              <a:t> of </a:t>
            </a:r>
            <a:r>
              <a:rPr lang="tr-TR" sz="2800" dirty="0" err="1">
                <a:effectLst/>
              </a:rPr>
              <a:t>older</a:t>
            </a:r>
            <a:r>
              <a:rPr lang="tr-TR" sz="2800" dirty="0">
                <a:effectLst/>
              </a:rPr>
              <a:t> </a:t>
            </a:r>
            <a:r>
              <a:rPr lang="tr-TR" sz="2800" dirty="0" err="1">
                <a:effectLst/>
              </a:rPr>
              <a:t>individuals</a:t>
            </a:r>
            <a:r>
              <a:rPr lang="tr-TR" sz="2800" dirty="0">
                <a:effectLst/>
              </a:rPr>
              <a:t> </a:t>
            </a:r>
            <a:r>
              <a:rPr lang="tr-TR" sz="2800" dirty="0" err="1">
                <a:effectLst/>
              </a:rPr>
              <a:t>have</a:t>
            </a:r>
            <a:r>
              <a:rPr lang="tr-TR" sz="2800" dirty="0">
                <a:effectLst/>
              </a:rPr>
              <a:t> </a:t>
            </a:r>
            <a:r>
              <a:rPr lang="tr-TR" sz="2800" dirty="0" err="1">
                <a:effectLst/>
              </a:rPr>
              <a:t>prediabetes</a:t>
            </a:r>
            <a:r>
              <a:rPr lang="tr-TR" sz="2800" dirty="0">
                <a:effectLst/>
              </a:rPr>
              <a:t> in </a:t>
            </a:r>
            <a:r>
              <a:rPr lang="tr-TR" sz="2800" dirty="0" err="1">
                <a:effectLst/>
              </a:rPr>
              <a:t>Turkey</a:t>
            </a:r>
            <a:r>
              <a:rPr lang="tr-TR" sz="2800" dirty="0">
                <a:effectLst/>
              </a:rPr>
              <a:t>.</a:t>
            </a:r>
          </a:p>
          <a:p>
            <a:r>
              <a:rPr lang="tr-TR" sz="2800" b="1" dirty="0">
                <a:effectLst/>
              </a:rPr>
              <a:t>Yet </a:t>
            </a:r>
            <a:r>
              <a:rPr lang="tr-TR" sz="2800" b="1" dirty="0" err="1">
                <a:effectLst/>
              </a:rPr>
              <a:t>glucose</a:t>
            </a:r>
            <a:r>
              <a:rPr lang="tr-TR" sz="2800" b="1" dirty="0">
                <a:effectLst/>
              </a:rPr>
              <a:t> </a:t>
            </a:r>
            <a:r>
              <a:rPr lang="tr-TR" sz="2800" b="1" dirty="0" err="1">
                <a:effectLst/>
              </a:rPr>
              <a:t>management</a:t>
            </a:r>
            <a:r>
              <a:rPr lang="tr-TR" sz="2800" b="1" dirty="0">
                <a:effectLst/>
              </a:rPr>
              <a:t> in </a:t>
            </a:r>
            <a:r>
              <a:rPr lang="tr-TR" sz="2800" b="1" dirty="0" err="1">
                <a:effectLst/>
              </a:rPr>
              <a:t>this</a:t>
            </a:r>
            <a:r>
              <a:rPr lang="tr-TR" sz="2800" b="1" dirty="0">
                <a:effectLst/>
              </a:rPr>
              <a:t> </a:t>
            </a:r>
            <a:r>
              <a:rPr lang="tr-TR" sz="2800" b="1" dirty="0" err="1">
                <a:effectLst/>
              </a:rPr>
              <a:t>population</a:t>
            </a:r>
            <a:r>
              <a:rPr lang="tr-TR" sz="2800" b="1" dirty="0">
                <a:effectLst/>
              </a:rPr>
              <a:t> is </a:t>
            </a:r>
            <a:r>
              <a:rPr lang="tr-TR" sz="2800" b="1" dirty="0" err="1">
                <a:effectLst/>
              </a:rPr>
              <a:t>ill-defined</a:t>
            </a:r>
            <a:r>
              <a:rPr lang="tr-TR" sz="2800" b="1" dirty="0">
                <a:effectLst/>
              </a:rPr>
              <a:t> </a:t>
            </a:r>
            <a:r>
              <a:rPr lang="tr-TR" sz="2800" b="1" dirty="0" err="1">
                <a:effectLst/>
              </a:rPr>
              <a:t>and</a:t>
            </a:r>
            <a:r>
              <a:rPr lang="tr-TR" sz="2800" b="1" dirty="0">
                <a:effectLst/>
              </a:rPr>
              <a:t> </a:t>
            </a:r>
            <a:r>
              <a:rPr lang="tr-TR" sz="2800" b="1" dirty="0" err="1">
                <a:effectLst/>
              </a:rPr>
              <a:t>thus</a:t>
            </a:r>
            <a:r>
              <a:rPr lang="tr-TR" sz="2800" b="1" dirty="0">
                <a:effectLst/>
              </a:rPr>
              <a:t> </a:t>
            </a:r>
            <a:r>
              <a:rPr lang="tr-TR" sz="2800" b="1" dirty="0" err="1">
                <a:effectLst/>
              </a:rPr>
              <a:t>geriatric</a:t>
            </a:r>
            <a:r>
              <a:rPr lang="tr-TR" sz="2800" b="1" dirty="0">
                <a:effectLst/>
              </a:rPr>
              <a:t> </a:t>
            </a:r>
            <a:r>
              <a:rPr lang="tr-TR" sz="2800" b="1" dirty="0" err="1">
                <a:effectLst/>
              </a:rPr>
              <a:t>patients</a:t>
            </a:r>
            <a:r>
              <a:rPr lang="tr-TR" sz="2800" b="1" dirty="0">
                <a:effectLst/>
              </a:rPr>
              <a:t> </a:t>
            </a:r>
            <a:r>
              <a:rPr lang="tr-TR" sz="2800" b="1" dirty="0" err="1">
                <a:effectLst/>
              </a:rPr>
              <a:t>with</a:t>
            </a:r>
            <a:r>
              <a:rPr lang="tr-TR" sz="2800" b="1" dirty="0">
                <a:effectLst/>
              </a:rPr>
              <a:t> </a:t>
            </a:r>
            <a:r>
              <a:rPr lang="tr-TR" sz="2800" b="1" dirty="0" err="1">
                <a:effectLst/>
              </a:rPr>
              <a:t>diabetes</a:t>
            </a:r>
            <a:r>
              <a:rPr lang="tr-TR" sz="2800" b="1" dirty="0">
                <a:effectLst/>
              </a:rPr>
              <a:t> </a:t>
            </a:r>
            <a:r>
              <a:rPr lang="tr-TR" sz="2800" b="1" dirty="0" err="1">
                <a:effectLst/>
              </a:rPr>
              <a:t>mellitus</a:t>
            </a:r>
            <a:r>
              <a:rPr lang="tr-TR" sz="2800" b="1" dirty="0">
                <a:effectLst/>
              </a:rPr>
              <a:t> </a:t>
            </a:r>
            <a:r>
              <a:rPr lang="tr-TR" sz="2800" b="1" dirty="0" err="1">
                <a:effectLst/>
              </a:rPr>
              <a:t>don’t</a:t>
            </a:r>
            <a:r>
              <a:rPr lang="tr-TR" sz="2800" b="1" dirty="0">
                <a:effectLst/>
              </a:rPr>
              <a:t> </a:t>
            </a:r>
            <a:r>
              <a:rPr lang="tr-TR" sz="2800" b="1" dirty="0" err="1">
                <a:effectLst/>
              </a:rPr>
              <a:t>receive</a:t>
            </a:r>
            <a:r>
              <a:rPr lang="tr-TR" sz="2800" b="1" dirty="0">
                <a:effectLst/>
              </a:rPr>
              <a:t> an optimal </a:t>
            </a:r>
            <a:r>
              <a:rPr lang="tr-TR" sz="2800" b="1" dirty="0" err="1">
                <a:effectLst/>
              </a:rPr>
              <a:t>treatment</a:t>
            </a:r>
            <a:r>
              <a:rPr lang="tr-TR" sz="2800" b="1" dirty="0">
                <a:effectLst/>
              </a:rPr>
              <a:t>. </a:t>
            </a:r>
            <a:endParaRPr lang="tr-TR" sz="2800" b="1" dirty="0"/>
          </a:p>
        </p:txBody>
      </p:sp>
    </p:spTree>
    <p:extLst>
      <p:ext uri="{BB962C8B-B14F-4D97-AF65-F5344CB8AC3E}">
        <p14:creationId xmlns:p14="http://schemas.microsoft.com/office/powerpoint/2010/main" val="365444748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5CD669E3-7605-4F11-8D48-562746EC1E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9119" y="69197"/>
            <a:ext cx="10353762" cy="970450"/>
          </a:xfrm>
        </p:spPr>
        <p:txBody>
          <a:bodyPr/>
          <a:lstStyle/>
          <a:p>
            <a:r>
              <a:rPr lang="tr-TR" dirty="0"/>
              <a:t>INTRODUCTION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D56C8D42-7D62-4643-AF14-78EB7E87068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9109" y="1197204"/>
            <a:ext cx="11840066" cy="5458119"/>
          </a:xfrm>
        </p:spPr>
        <p:txBody>
          <a:bodyPr>
            <a:normAutofit fontScale="92500" lnSpcReduction="20000"/>
          </a:bodyPr>
          <a:lstStyle/>
          <a:p>
            <a:r>
              <a:rPr lang="tr-TR" sz="3000" dirty="0" err="1">
                <a:effectLst/>
              </a:rPr>
              <a:t>The</a:t>
            </a:r>
            <a:r>
              <a:rPr lang="tr-TR" sz="3000" dirty="0">
                <a:effectLst/>
              </a:rPr>
              <a:t> </a:t>
            </a:r>
            <a:r>
              <a:rPr lang="tr-TR" sz="3000" dirty="0" err="1">
                <a:effectLst/>
              </a:rPr>
              <a:t>American</a:t>
            </a:r>
            <a:r>
              <a:rPr lang="tr-TR" sz="3000" dirty="0">
                <a:effectLst/>
              </a:rPr>
              <a:t> </a:t>
            </a:r>
            <a:r>
              <a:rPr lang="tr-TR" sz="3000" dirty="0" err="1">
                <a:effectLst/>
              </a:rPr>
              <a:t>Diabetes</a:t>
            </a:r>
            <a:r>
              <a:rPr lang="tr-TR" sz="3000" dirty="0">
                <a:effectLst/>
              </a:rPr>
              <a:t> </a:t>
            </a:r>
            <a:r>
              <a:rPr lang="tr-TR" sz="3000" dirty="0" err="1">
                <a:effectLst/>
              </a:rPr>
              <a:t>Association</a:t>
            </a:r>
            <a:r>
              <a:rPr lang="tr-TR" sz="3000" dirty="0">
                <a:effectLst/>
              </a:rPr>
              <a:t> </a:t>
            </a:r>
            <a:r>
              <a:rPr lang="tr-TR" sz="3000" dirty="0" err="1">
                <a:effectLst/>
              </a:rPr>
              <a:t>advises</a:t>
            </a:r>
            <a:r>
              <a:rPr lang="tr-TR" sz="3000" dirty="0">
                <a:effectLst/>
              </a:rPr>
              <a:t> an HbA1c </a:t>
            </a:r>
            <a:r>
              <a:rPr lang="tr-TR" sz="3000" dirty="0" err="1">
                <a:effectLst/>
              </a:rPr>
              <a:t>level</a:t>
            </a:r>
            <a:r>
              <a:rPr lang="tr-TR" sz="3000" dirty="0">
                <a:effectLst/>
              </a:rPr>
              <a:t> </a:t>
            </a:r>
            <a:r>
              <a:rPr lang="tr-TR" sz="3000" dirty="0" err="1">
                <a:effectLst/>
              </a:rPr>
              <a:t>to</a:t>
            </a:r>
            <a:r>
              <a:rPr lang="tr-TR" sz="3000" dirty="0">
                <a:effectLst/>
              </a:rPr>
              <a:t> be of </a:t>
            </a:r>
            <a:r>
              <a:rPr lang="tr-TR" sz="3000" dirty="0" err="1">
                <a:effectLst/>
              </a:rPr>
              <a:t>less</a:t>
            </a:r>
            <a:r>
              <a:rPr lang="tr-TR" sz="3000" dirty="0">
                <a:effectLst/>
              </a:rPr>
              <a:t> </a:t>
            </a:r>
            <a:r>
              <a:rPr lang="tr-TR" sz="3000" dirty="0" err="1">
                <a:effectLst/>
              </a:rPr>
              <a:t>than</a:t>
            </a:r>
            <a:r>
              <a:rPr lang="tr-TR" sz="3000" dirty="0">
                <a:effectLst/>
              </a:rPr>
              <a:t> 7% as </a:t>
            </a:r>
            <a:r>
              <a:rPr lang="tr-TR" sz="3000" dirty="0" err="1">
                <a:effectLst/>
              </a:rPr>
              <a:t>the</a:t>
            </a:r>
            <a:r>
              <a:rPr lang="tr-TR" sz="3000" dirty="0">
                <a:effectLst/>
              </a:rPr>
              <a:t> </a:t>
            </a:r>
            <a:r>
              <a:rPr lang="tr-TR" sz="3000" dirty="0" err="1">
                <a:effectLst/>
              </a:rPr>
              <a:t>American</a:t>
            </a:r>
            <a:r>
              <a:rPr lang="tr-TR" sz="3000" dirty="0">
                <a:effectLst/>
              </a:rPr>
              <a:t> </a:t>
            </a:r>
            <a:r>
              <a:rPr lang="tr-TR" sz="3000" dirty="0" err="1">
                <a:effectLst/>
              </a:rPr>
              <a:t>Association</a:t>
            </a:r>
            <a:r>
              <a:rPr lang="tr-TR" sz="3000" dirty="0">
                <a:effectLst/>
              </a:rPr>
              <a:t> of </a:t>
            </a:r>
            <a:r>
              <a:rPr lang="tr-TR" sz="3000" dirty="0" err="1">
                <a:effectLst/>
              </a:rPr>
              <a:t>Clinical</a:t>
            </a:r>
            <a:r>
              <a:rPr lang="tr-TR" sz="3000" dirty="0">
                <a:effectLst/>
              </a:rPr>
              <a:t> </a:t>
            </a:r>
            <a:r>
              <a:rPr lang="tr-TR" sz="3000" dirty="0" err="1">
                <a:effectLst/>
              </a:rPr>
              <a:t>Endocrinologists</a:t>
            </a:r>
            <a:r>
              <a:rPr lang="tr-TR" sz="3000" dirty="0">
                <a:effectLst/>
              </a:rPr>
              <a:t> </a:t>
            </a:r>
            <a:r>
              <a:rPr lang="tr-TR" sz="3000" dirty="0" err="1">
                <a:effectLst/>
              </a:rPr>
              <a:t>recommends</a:t>
            </a:r>
            <a:r>
              <a:rPr lang="tr-TR" sz="3000" dirty="0">
                <a:effectLst/>
              </a:rPr>
              <a:t> an HbA1c </a:t>
            </a:r>
            <a:r>
              <a:rPr lang="tr-TR" sz="3000" dirty="0" err="1">
                <a:effectLst/>
              </a:rPr>
              <a:t>level</a:t>
            </a:r>
            <a:r>
              <a:rPr lang="tr-TR" sz="3000" dirty="0">
                <a:effectLst/>
              </a:rPr>
              <a:t> </a:t>
            </a:r>
            <a:r>
              <a:rPr lang="tr-TR" sz="3000" dirty="0" err="1">
                <a:effectLst/>
              </a:rPr>
              <a:t>to</a:t>
            </a:r>
            <a:r>
              <a:rPr lang="tr-TR" sz="3000" dirty="0">
                <a:effectLst/>
              </a:rPr>
              <a:t> be of </a:t>
            </a:r>
            <a:r>
              <a:rPr lang="tr-TR" sz="3000" dirty="0" err="1">
                <a:effectLst/>
              </a:rPr>
              <a:t>less</a:t>
            </a:r>
            <a:r>
              <a:rPr lang="tr-TR" sz="3000" dirty="0">
                <a:effectLst/>
              </a:rPr>
              <a:t> </a:t>
            </a:r>
            <a:r>
              <a:rPr lang="tr-TR" sz="3000" dirty="0" err="1">
                <a:effectLst/>
              </a:rPr>
              <a:t>than</a:t>
            </a:r>
            <a:r>
              <a:rPr lang="tr-TR" sz="3000" dirty="0">
                <a:effectLst/>
              </a:rPr>
              <a:t> 6.5% </a:t>
            </a:r>
            <a:r>
              <a:rPr lang="tr-TR" sz="3000" dirty="0" err="1">
                <a:effectLst/>
              </a:rPr>
              <a:t>for</a:t>
            </a:r>
            <a:r>
              <a:rPr lang="tr-TR" sz="3000" dirty="0">
                <a:effectLst/>
              </a:rPr>
              <a:t> </a:t>
            </a:r>
            <a:r>
              <a:rPr lang="tr-TR" sz="3000" dirty="0" err="1">
                <a:effectLst/>
              </a:rPr>
              <a:t>younger</a:t>
            </a:r>
            <a:r>
              <a:rPr lang="tr-TR" sz="3000" dirty="0">
                <a:effectLst/>
              </a:rPr>
              <a:t>, </a:t>
            </a:r>
            <a:r>
              <a:rPr lang="tr-TR" sz="3000" dirty="0" err="1">
                <a:effectLst/>
              </a:rPr>
              <a:t>healthier</a:t>
            </a:r>
            <a:r>
              <a:rPr lang="tr-TR" sz="3000" dirty="0">
                <a:effectLst/>
              </a:rPr>
              <a:t> </a:t>
            </a:r>
            <a:r>
              <a:rPr lang="tr-TR" sz="3000" dirty="0" err="1">
                <a:effectLst/>
              </a:rPr>
              <a:t>adults</a:t>
            </a:r>
            <a:r>
              <a:rPr lang="tr-TR" sz="3000" dirty="0">
                <a:effectLst/>
              </a:rPr>
              <a:t>. </a:t>
            </a:r>
          </a:p>
          <a:p>
            <a:r>
              <a:rPr lang="tr-TR" sz="3000" dirty="0" err="1">
                <a:effectLst/>
              </a:rPr>
              <a:t>However</a:t>
            </a:r>
            <a:r>
              <a:rPr lang="tr-TR" sz="3000" dirty="0">
                <a:effectLst/>
              </a:rPr>
              <a:t>, </a:t>
            </a:r>
            <a:r>
              <a:rPr lang="tr-TR" sz="3000" dirty="0" err="1">
                <a:effectLst/>
              </a:rPr>
              <a:t>geriatric</a:t>
            </a:r>
            <a:r>
              <a:rPr lang="tr-TR" sz="3000" dirty="0">
                <a:effectLst/>
              </a:rPr>
              <a:t> </a:t>
            </a:r>
            <a:r>
              <a:rPr lang="tr-TR" sz="3000" dirty="0" err="1">
                <a:effectLst/>
              </a:rPr>
              <a:t>population</a:t>
            </a:r>
            <a:r>
              <a:rPr lang="tr-TR" sz="3000" dirty="0">
                <a:effectLst/>
              </a:rPr>
              <a:t> </a:t>
            </a:r>
            <a:r>
              <a:rPr lang="tr-TR" sz="3000" dirty="0" err="1">
                <a:effectLst/>
              </a:rPr>
              <a:t>with</a:t>
            </a:r>
            <a:r>
              <a:rPr lang="tr-TR" sz="3000" dirty="0">
                <a:effectLst/>
              </a:rPr>
              <a:t> </a:t>
            </a:r>
            <a:r>
              <a:rPr lang="tr-TR" sz="3000" dirty="0" err="1">
                <a:effectLst/>
              </a:rPr>
              <a:t>complex</a:t>
            </a:r>
            <a:r>
              <a:rPr lang="tr-TR" sz="3000" dirty="0">
                <a:effectLst/>
              </a:rPr>
              <a:t> </a:t>
            </a:r>
            <a:r>
              <a:rPr lang="tr-TR" sz="3000" dirty="0" err="1">
                <a:effectLst/>
              </a:rPr>
              <a:t>comorbidities</a:t>
            </a:r>
            <a:r>
              <a:rPr lang="tr-TR" sz="3000" dirty="0">
                <a:effectLst/>
              </a:rPr>
              <a:t>, </a:t>
            </a:r>
            <a:r>
              <a:rPr lang="tr-TR" sz="3000" dirty="0" err="1">
                <a:effectLst/>
              </a:rPr>
              <a:t>may</a:t>
            </a:r>
            <a:r>
              <a:rPr lang="tr-TR" sz="3000" dirty="0">
                <a:effectLst/>
              </a:rPr>
              <a:t> </a:t>
            </a:r>
            <a:r>
              <a:rPr lang="tr-TR" sz="3000" dirty="0" err="1">
                <a:effectLst/>
              </a:rPr>
              <a:t>derive</a:t>
            </a:r>
            <a:r>
              <a:rPr lang="tr-TR" sz="3000" dirty="0">
                <a:effectLst/>
              </a:rPr>
              <a:t> </a:t>
            </a:r>
            <a:r>
              <a:rPr lang="tr-TR" sz="3000" dirty="0" err="1">
                <a:effectLst/>
              </a:rPr>
              <a:t>less</a:t>
            </a:r>
            <a:r>
              <a:rPr lang="tr-TR" sz="3000" dirty="0">
                <a:effectLst/>
              </a:rPr>
              <a:t> </a:t>
            </a:r>
            <a:r>
              <a:rPr lang="tr-TR" sz="3000" dirty="0" err="1">
                <a:effectLst/>
              </a:rPr>
              <a:t>benefit</a:t>
            </a:r>
            <a:r>
              <a:rPr lang="tr-TR" sz="3000" dirty="0">
                <a:effectLst/>
              </a:rPr>
              <a:t> </a:t>
            </a:r>
            <a:r>
              <a:rPr lang="tr-TR" sz="3000" dirty="0" err="1">
                <a:effectLst/>
              </a:rPr>
              <a:t>from</a:t>
            </a:r>
            <a:r>
              <a:rPr lang="tr-TR" sz="3000" dirty="0">
                <a:effectLst/>
              </a:rPr>
              <a:t> </a:t>
            </a:r>
            <a:r>
              <a:rPr lang="tr-TR" sz="3000" dirty="0" err="1">
                <a:effectLst/>
              </a:rPr>
              <a:t>excessive</a:t>
            </a:r>
            <a:r>
              <a:rPr lang="tr-TR" sz="3000" dirty="0">
                <a:effectLst/>
              </a:rPr>
              <a:t> </a:t>
            </a:r>
            <a:r>
              <a:rPr lang="tr-TR" sz="3000" dirty="0" err="1">
                <a:effectLst/>
              </a:rPr>
              <a:t>strategies</a:t>
            </a:r>
            <a:r>
              <a:rPr lang="tr-TR" sz="3000" dirty="0">
                <a:effectLst/>
              </a:rPr>
              <a:t> </a:t>
            </a:r>
            <a:r>
              <a:rPr lang="tr-TR" sz="3000" dirty="0" err="1">
                <a:effectLst/>
              </a:rPr>
              <a:t>to</a:t>
            </a:r>
            <a:r>
              <a:rPr lang="tr-TR" sz="3000" dirty="0">
                <a:effectLst/>
              </a:rPr>
              <a:t> </a:t>
            </a:r>
            <a:r>
              <a:rPr lang="tr-TR" sz="3000" dirty="0" err="1">
                <a:effectLst/>
              </a:rPr>
              <a:t>lower</a:t>
            </a:r>
            <a:r>
              <a:rPr lang="tr-TR" sz="3000" dirty="0">
                <a:effectLst/>
              </a:rPr>
              <a:t> </a:t>
            </a:r>
            <a:r>
              <a:rPr lang="tr-TR" sz="3000" dirty="0" err="1">
                <a:effectLst/>
              </a:rPr>
              <a:t>glucose</a:t>
            </a:r>
            <a:r>
              <a:rPr lang="tr-TR" sz="3000" dirty="0">
                <a:effectLst/>
              </a:rPr>
              <a:t> </a:t>
            </a:r>
            <a:r>
              <a:rPr lang="tr-TR" sz="3000" dirty="0" err="1">
                <a:effectLst/>
              </a:rPr>
              <a:t>levels</a:t>
            </a:r>
            <a:r>
              <a:rPr lang="tr-TR" sz="3000" dirty="0">
                <a:effectLst/>
              </a:rPr>
              <a:t> </a:t>
            </a:r>
            <a:r>
              <a:rPr lang="tr-TR" sz="3000" dirty="0" err="1">
                <a:effectLst/>
              </a:rPr>
              <a:t>and</a:t>
            </a:r>
            <a:r>
              <a:rPr lang="tr-TR" sz="3000" dirty="0">
                <a:effectLst/>
              </a:rPr>
              <a:t> </a:t>
            </a:r>
            <a:r>
              <a:rPr lang="tr-TR" sz="3000" dirty="0" err="1">
                <a:effectLst/>
              </a:rPr>
              <a:t>are</a:t>
            </a:r>
            <a:r>
              <a:rPr lang="tr-TR" sz="3000" dirty="0">
                <a:effectLst/>
              </a:rPr>
              <a:t> </a:t>
            </a:r>
            <a:r>
              <a:rPr lang="tr-TR" sz="3000" dirty="0" err="1">
                <a:effectLst/>
              </a:rPr>
              <a:t>more</a:t>
            </a:r>
            <a:r>
              <a:rPr lang="tr-TR" sz="3000" dirty="0">
                <a:effectLst/>
              </a:rPr>
              <a:t> </a:t>
            </a:r>
            <a:r>
              <a:rPr lang="tr-TR" sz="3000" dirty="0" err="1">
                <a:effectLst/>
              </a:rPr>
              <a:t>susceptible</a:t>
            </a:r>
            <a:r>
              <a:rPr lang="tr-TR" sz="3000" dirty="0">
                <a:effectLst/>
              </a:rPr>
              <a:t> </a:t>
            </a:r>
            <a:r>
              <a:rPr lang="tr-TR" sz="3000" dirty="0" err="1">
                <a:effectLst/>
              </a:rPr>
              <a:t>to</a:t>
            </a:r>
            <a:r>
              <a:rPr lang="tr-TR" sz="3000" dirty="0">
                <a:effectLst/>
              </a:rPr>
              <a:t> </a:t>
            </a:r>
            <a:r>
              <a:rPr lang="tr-TR" sz="3000" dirty="0" err="1">
                <a:effectLst/>
              </a:rPr>
              <a:t>hypoglycemia</a:t>
            </a:r>
            <a:r>
              <a:rPr lang="tr-TR" sz="3000" dirty="0">
                <a:effectLst/>
              </a:rPr>
              <a:t> </a:t>
            </a:r>
            <a:r>
              <a:rPr lang="tr-TR" sz="3000" dirty="0" err="1">
                <a:effectLst/>
              </a:rPr>
              <a:t>and</a:t>
            </a:r>
            <a:r>
              <a:rPr lang="tr-TR" sz="3000" dirty="0">
                <a:effectLst/>
              </a:rPr>
              <a:t> </a:t>
            </a:r>
            <a:r>
              <a:rPr lang="tr-TR" sz="3000" dirty="0" err="1">
                <a:effectLst/>
              </a:rPr>
              <a:t>its</a:t>
            </a:r>
            <a:r>
              <a:rPr lang="tr-TR" sz="3000" dirty="0">
                <a:effectLst/>
              </a:rPr>
              <a:t> </a:t>
            </a:r>
            <a:r>
              <a:rPr lang="tr-TR" sz="3000" dirty="0" err="1">
                <a:effectLst/>
              </a:rPr>
              <a:t>consequences</a:t>
            </a:r>
            <a:r>
              <a:rPr lang="tr-TR" sz="3000" dirty="0">
                <a:effectLst/>
              </a:rPr>
              <a:t>. </a:t>
            </a:r>
          </a:p>
          <a:p>
            <a:r>
              <a:rPr lang="tr-TR" sz="3000" dirty="0" err="1">
                <a:effectLst/>
              </a:rPr>
              <a:t>Current</a:t>
            </a:r>
            <a:r>
              <a:rPr lang="tr-TR" sz="3000" dirty="0">
                <a:effectLst/>
              </a:rPr>
              <a:t> </a:t>
            </a:r>
            <a:r>
              <a:rPr lang="tr-TR" sz="3000" dirty="0" err="1">
                <a:effectLst/>
              </a:rPr>
              <a:t>recommendations</a:t>
            </a:r>
            <a:r>
              <a:rPr lang="tr-TR" sz="3000" dirty="0">
                <a:effectLst/>
              </a:rPr>
              <a:t> </a:t>
            </a:r>
            <a:r>
              <a:rPr lang="tr-TR" sz="3000" dirty="0" err="1">
                <a:effectLst/>
              </a:rPr>
              <a:t>for</a:t>
            </a:r>
            <a:r>
              <a:rPr lang="tr-TR" sz="3000" dirty="0">
                <a:effectLst/>
              </a:rPr>
              <a:t> </a:t>
            </a:r>
            <a:r>
              <a:rPr lang="tr-TR" sz="3000" dirty="0" err="1">
                <a:effectLst/>
              </a:rPr>
              <a:t>diabetes</a:t>
            </a:r>
            <a:r>
              <a:rPr lang="tr-TR" sz="3000" dirty="0">
                <a:effectLst/>
              </a:rPr>
              <a:t> </a:t>
            </a:r>
            <a:r>
              <a:rPr lang="tr-TR" sz="3000" dirty="0" err="1">
                <a:effectLst/>
              </a:rPr>
              <a:t>management</a:t>
            </a:r>
            <a:r>
              <a:rPr lang="tr-TR" sz="3000" dirty="0">
                <a:effectLst/>
              </a:rPr>
              <a:t> </a:t>
            </a:r>
            <a:r>
              <a:rPr lang="tr-TR" sz="3000" dirty="0" err="1">
                <a:effectLst/>
              </a:rPr>
              <a:t>endorse</a:t>
            </a:r>
            <a:r>
              <a:rPr lang="tr-TR" sz="3000" dirty="0">
                <a:effectLst/>
              </a:rPr>
              <a:t> </a:t>
            </a:r>
            <a:r>
              <a:rPr lang="tr-TR" sz="3000" dirty="0" err="1">
                <a:effectLst/>
              </a:rPr>
              <a:t>higher</a:t>
            </a:r>
            <a:r>
              <a:rPr lang="tr-TR" sz="3000" dirty="0">
                <a:effectLst/>
              </a:rPr>
              <a:t> </a:t>
            </a:r>
            <a:r>
              <a:rPr lang="tr-TR" sz="3000" dirty="0" err="1">
                <a:effectLst/>
              </a:rPr>
              <a:t>glycemic</a:t>
            </a:r>
            <a:r>
              <a:rPr lang="tr-TR" sz="3000" dirty="0">
                <a:effectLst/>
              </a:rPr>
              <a:t> </a:t>
            </a:r>
            <a:r>
              <a:rPr lang="tr-TR" sz="3000" dirty="0" err="1">
                <a:effectLst/>
              </a:rPr>
              <a:t>targets</a:t>
            </a:r>
            <a:r>
              <a:rPr lang="tr-TR" sz="3000" dirty="0">
                <a:effectLst/>
              </a:rPr>
              <a:t> </a:t>
            </a:r>
            <a:r>
              <a:rPr lang="tr-TR" sz="3000" dirty="0" err="1">
                <a:effectLst/>
              </a:rPr>
              <a:t>for</a:t>
            </a:r>
            <a:r>
              <a:rPr lang="tr-TR" sz="3000" dirty="0">
                <a:effectLst/>
              </a:rPr>
              <a:t> </a:t>
            </a:r>
            <a:r>
              <a:rPr lang="tr-TR" sz="3000" dirty="0" err="1">
                <a:effectLst/>
              </a:rPr>
              <a:t>older</a:t>
            </a:r>
            <a:r>
              <a:rPr lang="tr-TR" sz="3000" dirty="0">
                <a:effectLst/>
              </a:rPr>
              <a:t> </a:t>
            </a:r>
            <a:r>
              <a:rPr lang="tr-TR" sz="3000" dirty="0" err="1">
                <a:effectLst/>
              </a:rPr>
              <a:t>patients</a:t>
            </a:r>
            <a:r>
              <a:rPr lang="tr-TR" sz="3000" dirty="0">
                <a:effectLst/>
              </a:rPr>
              <a:t> </a:t>
            </a:r>
            <a:r>
              <a:rPr lang="tr-TR" sz="3000" dirty="0" err="1">
                <a:effectLst/>
              </a:rPr>
              <a:t>with</a:t>
            </a:r>
            <a:r>
              <a:rPr lang="tr-TR" sz="3000" dirty="0">
                <a:effectLst/>
              </a:rPr>
              <a:t> </a:t>
            </a:r>
            <a:r>
              <a:rPr lang="tr-TR" sz="3000" dirty="0" err="1">
                <a:effectLst/>
              </a:rPr>
              <a:t>multiple</a:t>
            </a:r>
            <a:r>
              <a:rPr lang="tr-TR" sz="3000" dirty="0">
                <a:effectLst/>
              </a:rPr>
              <a:t> </a:t>
            </a:r>
            <a:r>
              <a:rPr lang="tr-TR" sz="3000" dirty="0" err="1">
                <a:effectLst/>
              </a:rPr>
              <a:t>comorbidities</a:t>
            </a:r>
            <a:r>
              <a:rPr lang="tr-TR" sz="3000" dirty="0">
                <a:effectLst/>
              </a:rPr>
              <a:t>, </a:t>
            </a:r>
            <a:r>
              <a:rPr lang="tr-TR" sz="3000" dirty="0" err="1">
                <a:effectLst/>
              </a:rPr>
              <a:t>functional</a:t>
            </a:r>
            <a:r>
              <a:rPr lang="tr-TR" sz="3000" dirty="0">
                <a:effectLst/>
              </a:rPr>
              <a:t> </a:t>
            </a:r>
            <a:r>
              <a:rPr lang="tr-TR" sz="3000" dirty="0" err="1">
                <a:effectLst/>
              </a:rPr>
              <a:t>impairments</a:t>
            </a:r>
            <a:r>
              <a:rPr lang="tr-TR" sz="3000" dirty="0">
                <a:effectLst/>
              </a:rPr>
              <a:t> </a:t>
            </a:r>
            <a:r>
              <a:rPr lang="tr-TR" sz="3000" dirty="0" err="1">
                <a:effectLst/>
              </a:rPr>
              <a:t>and</a:t>
            </a:r>
            <a:r>
              <a:rPr lang="tr-TR" sz="3000" dirty="0">
                <a:effectLst/>
              </a:rPr>
              <a:t> </a:t>
            </a:r>
            <a:r>
              <a:rPr lang="tr-TR" sz="3000" dirty="0" err="1">
                <a:effectLst/>
              </a:rPr>
              <a:t>limited</a:t>
            </a:r>
            <a:r>
              <a:rPr lang="tr-TR" sz="3000" dirty="0">
                <a:effectLst/>
              </a:rPr>
              <a:t> life </a:t>
            </a:r>
            <a:r>
              <a:rPr lang="tr-TR" sz="3000" dirty="0" err="1">
                <a:effectLst/>
              </a:rPr>
              <a:t>expectancy</a:t>
            </a:r>
            <a:r>
              <a:rPr lang="tr-TR" sz="3000" dirty="0">
                <a:effectLst/>
              </a:rPr>
              <a:t> </a:t>
            </a:r>
            <a:r>
              <a:rPr lang="tr-TR" sz="3000" dirty="0" err="1">
                <a:effectLst/>
              </a:rPr>
              <a:t>and</a:t>
            </a:r>
            <a:r>
              <a:rPr lang="tr-TR" sz="3000" dirty="0">
                <a:effectLst/>
              </a:rPr>
              <a:t> </a:t>
            </a:r>
            <a:r>
              <a:rPr lang="tr-TR" sz="3000" dirty="0" err="1">
                <a:effectLst/>
              </a:rPr>
              <a:t>suggest</a:t>
            </a:r>
            <a:r>
              <a:rPr lang="tr-TR" sz="3000" dirty="0">
                <a:effectLst/>
              </a:rPr>
              <a:t> </a:t>
            </a:r>
            <a:r>
              <a:rPr lang="tr-TR" sz="3000" dirty="0" err="1">
                <a:effectLst/>
              </a:rPr>
              <a:t>individualized</a:t>
            </a:r>
            <a:r>
              <a:rPr lang="tr-TR" sz="3000" dirty="0">
                <a:effectLst/>
              </a:rPr>
              <a:t> </a:t>
            </a:r>
            <a:r>
              <a:rPr lang="tr-TR" sz="3000" dirty="0" err="1">
                <a:effectLst/>
              </a:rPr>
              <a:t>glycemic</a:t>
            </a:r>
            <a:r>
              <a:rPr lang="tr-TR" sz="3000" dirty="0">
                <a:effectLst/>
              </a:rPr>
              <a:t> </a:t>
            </a:r>
            <a:r>
              <a:rPr lang="tr-TR" sz="3000" dirty="0" err="1">
                <a:effectLst/>
              </a:rPr>
              <a:t>targets</a:t>
            </a:r>
            <a:endParaRPr lang="tr-TR" sz="3000" dirty="0">
              <a:effectLst/>
            </a:endParaRPr>
          </a:p>
          <a:p>
            <a:r>
              <a:rPr lang="tr-TR" sz="3000" b="1" dirty="0" err="1">
                <a:effectLst/>
              </a:rPr>
              <a:t>The</a:t>
            </a:r>
            <a:r>
              <a:rPr lang="tr-TR" sz="3000" b="1" dirty="0">
                <a:effectLst/>
              </a:rPr>
              <a:t> </a:t>
            </a:r>
            <a:r>
              <a:rPr lang="tr-TR" sz="3000" b="1" dirty="0" err="1">
                <a:effectLst/>
              </a:rPr>
              <a:t>reasons</a:t>
            </a:r>
            <a:r>
              <a:rPr lang="tr-TR" sz="3000" b="1" dirty="0">
                <a:effectLst/>
              </a:rPr>
              <a:t> </a:t>
            </a:r>
            <a:r>
              <a:rPr lang="tr-TR" sz="3000" b="1" dirty="0" err="1">
                <a:effectLst/>
              </a:rPr>
              <a:t>for</a:t>
            </a:r>
            <a:r>
              <a:rPr lang="tr-TR" sz="3000" b="1" dirty="0">
                <a:effectLst/>
              </a:rPr>
              <a:t> </a:t>
            </a:r>
            <a:r>
              <a:rPr lang="tr-TR" sz="3000" b="1" dirty="0" err="1">
                <a:effectLst/>
              </a:rPr>
              <a:t>higher</a:t>
            </a:r>
            <a:r>
              <a:rPr lang="tr-TR" sz="3000" b="1" dirty="0">
                <a:effectLst/>
              </a:rPr>
              <a:t> </a:t>
            </a:r>
            <a:r>
              <a:rPr lang="tr-TR" sz="3000" b="1" dirty="0" err="1">
                <a:effectLst/>
              </a:rPr>
              <a:t>glycemic</a:t>
            </a:r>
            <a:r>
              <a:rPr lang="tr-TR" sz="3000" b="1" dirty="0">
                <a:effectLst/>
              </a:rPr>
              <a:t> </a:t>
            </a:r>
            <a:r>
              <a:rPr lang="tr-TR" sz="3000" b="1" dirty="0" err="1">
                <a:effectLst/>
              </a:rPr>
              <a:t>targets</a:t>
            </a:r>
            <a:r>
              <a:rPr lang="tr-TR" sz="3000" b="1" dirty="0">
                <a:effectLst/>
              </a:rPr>
              <a:t> in </a:t>
            </a:r>
            <a:r>
              <a:rPr lang="tr-TR" sz="3000" b="1" dirty="0" err="1">
                <a:effectLst/>
              </a:rPr>
              <a:t>these</a:t>
            </a:r>
            <a:r>
              <a:rPr lang="tr-TR" sz="3000" b="1" dirty="0">
                <a:effectLst/>
              </a:rPr>
              <a:t> </a:t>
            </a:r>
            <a:r>
              <a:rPr lang="tr-TR" sz="3000" b="1" dirty="0" err="1">
                <a:effectLst/>
              </a:rPr>
              <a:t>patients</a:t>
            </a:r>
            <a:r>
              <a:rPr lang="tr-TR" sz="3000" b="1" dirty="0">
                <a:effectLst/>
              </a:rPr>
              <a:t> </a:t>
            </a:r>
            <a:r>
              <a:rPr lang="tr-TR" sz="3000" b="1" dirty="0" err="1">
                <a:effectLst/>
              </a:rPr>
              <a:t>have</a:t>
            </a:r>
            <a:r>
              <a:rPr lang="tr-TR" sz="3000" b="1" dirty="0">
                <a:effectLst/>
              </a:rPr>
              <a:t> 2 </a:t>
            </a:r>
            <a:r>
              <a:rPr lang="tr-TR" sz="3000" b="1" dirty="0" err="1">
                <a:effectLst/>
              </a:rPr>
              <a:t>aspects</a:t>
            </a:r>
            <a:r>
              <a:rPr lang="tr-TR" sz="3000" b="1" dirty="0">
                <a:effectLst/>
              </a:rPr>
              <a:t>: </a:t>
            </a:r>
            <a:r>
              <a:rPr lang="tr-TR" sz="3000" b="1" dirty="0" err="1">
                <a:effectLst/>
              </a:rPr>
              <a:t>intensive</a:t>
            </a:r>
            <a:r>
              <a:rPr lang="tr-TR" sz="3000" b="1" dirty="0">
                <a:effectLst/>
              </a:rPr>
              <a:t> </a:t>
            </a:r>
            <a:r>
              <a:rPr lang="tr-TR" sz="3000" b="1" dirty="0" err="1">
                <a:effectLst/>
              </a:rPr>
              <a:t>glycemic</a:t>
            </a:r>
            <a:r>
              <a:rPr lang="tr-TR" sz="3000" b="1" dirty="0">
                <a:effectLst/>
              </a:rPr>
              <a:t> </a:t>
            </a:r>
            <a:r>
              <a:rPr lang="tr-TR" sz="3000" b="1" dirty="0" err="1">
                <a:effectLst/>
              </a:rPr>
              <a:t>control</a:t>
            </a:r>
            <a:r>
              <a:rPr lang="tr-TR" sz="3000" b="1" dirty="0">
                <a:effectLst/>
              </a:rPr>
              <a:t> is </a:t>
            </a:r>
            <a:r>
              <a:rPr lang="tr-TR" sz="3000" b="1" dirty="0" err="1">
                <a:effectLst/>
              </a:rPr>
              <a:t>unlikely</a:t>
            </a:r>
            <a:r>
              <a:rPr lang="tr-TR" sz="3000" b="1" dirty="0">
                <a:effectLst/>
              </a:rPr>
              <a:t> </a:t>
            </a:r>
            <a:r>
              <a:rPr lang="tr-TR" sz="3000" b="1" dirty="0" err="1">
                <a:effectLst/>
              </a:rPr>
              <a:t>to</a:t>
            </a:r>
            <a:r>
              <a:rPr lang="tr-TR" sz="3000" b="1" dirty="0">
                <a:effectLst/>
              </a:rPr>
              <a:t> </a:t>
            </a:r>
            <a:r>
              <a:rPr lang="tr-TR" sz="3000" b="1" dirty="0" err="1">
                <a:effectLst/>
              </a:rPr>
              <a:t>result</a:t>
            </a:r>
            <a:r>
              <a:rPr lang="tr-TR" sz="3000" b="1" dirty="0">
                <a:effectLst/>
              </a:rPr>
              <a:t> in </a:t>
            </a:r>
            <a:r>
              <a:rPr lang="tr-TR" sz="3000" b="1" dirty="0" err="1">
                <a:effectLst/>
              </a:rPr>
              <a:t>benefit</a:t>
            </a:r>
            <a:r>
              <a:rPr lang="tr-TR" sz="3000" b="1" dirty="0">
                <a:effectLst/>
              </a:rPr>
              <a:t> but it is </a:t>
            </a:r>
            <a:r>
              <a:rPr lang="tr-TR" sz="3000" b="1" dirty="0" err="1">
                <a:effectLst/>
              </a:rPr>
              <a:t>associated</a:t>
            </a:r>
            <a:r>
              <a:rPr lang="tr-TR" sz="3000" b="1" dirty="0">
                <a:effectLst/>
              </a:rPr>
              <a:t> </a:t>
            </a:r>
            <a:r>
              <a:rPr lang="tr-TR" sz="3000" b="1" dirty="0" err="1">
                <a:effectLst/>
              </a:rPr>
              <a:t>with</a:t>
            </a:r>
            <a:r>
              <a:rPr lang="tr-TR" sz="3000" b="1" dirty="0">
                <a:effectLst/>
              </a:rPr>
              <a:t> a risk </a:t>
            </a:r>
            <a:r>
              <a:rPr lang="tr-TR" sz="3000" b="1" dirty="0" err="1">
                <a:effectLst/>
              </a:rPr>
              <a:t>for</a:t>
            </a:r>
            <a:r>
              <a:rPr lang="tr-TR" sz="3000" b="1" dirty="0">
                <a:effectLst/>
              </a:rPr>
              <a:t> </a:t>
            </a:r>
            <a:r>
              <a:rPr lang="tr-TR" sz="3000" b="1" dirty="0" err="1">
                <a:effectLst/>
              </a:rPr>
              <a:t>harm</a:t>
            </a:r>
            <a:r>
              <a:rPr lang="tr-TR" sz="3000" b="1" dirty="0">
                <a:effectLst/>
              </a:rPr>
              <a:t>.</a:t>
            </a:r>
          </a:p>
          <a:p>
            <a:pPr marL="36900" indent="0">
              <a:buNone/>
            </a:pPr>
            <a:endParaRPr lang="tr-TR" dirty="0">
              <a:effectLst/>
            </a:endParaRPr>
          </a:p>
          <a:p>
            <a:pPr marL="36900" indent="0">
              <a:buNone/>
            </a:pPr>
            <a:endParaRPr lang="tr-TR" dirty="0">
              <a:effectLst/>
            </a:endParaRPr>
          </a:p>
          <a:p>
            <a:endParaRPr lang="tr-TR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3988940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A502F558-5160-4502-AAE5-96674791BC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0326" y="100552"/>
            <a:ext cx="10353762" cy="970450"/>
          </a:xfrm>
        </p:spPr>
        <p:txBody>
          <a:bodyPr/>
          <a:lstStyle/>
          <a:p>
            <a:r>
              <a:rPr lang="tr-TR" dirty="0"/>
              <a:t>AIM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357AF23C-6E67-41EE-9F5B-8C6E55AF731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418" y="1732448"/>
            <a:ext cx="12085163" cy="4225291"/>
          </a:xfrm>
        </p:spPr>
        <p:txBody>
          <a:bodyPr/>
          <a:lstStyle/>
          <a:p>
            <a:r>
              <a:rPr lang="tr-TR" sz="2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To</a:t>
            </a:r>
            <a:r>
              <a:rPr lang="tr-TR" sz="2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tr-TR" sz="2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identify</a:t>
            </a:r>
            <a:r>
              <a:rPr lang="tr-TR" sz="2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tr-TR" sz="2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patients</a:t>
            </a:r>
            <a:r>
              <a:rPr lang="tr-TR" sz="2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tr-TR" sz="2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who</a:t>
            </a:r>
            <a:r>
              <a:rPr lang="tr-TR" sz="2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had </a:t>
            </a:r>
            <a:r>
              <a:rPr lang="tr-TR" sz="2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tightly</a:t>
            </a:r>
            <a:r>
              <a:rPr lang="tr-TR" sz="2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tr-TR" sz="2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or</a:t>
            </a:r>
            <a:r>
              <a:rPr lang="tr-TR" sz="2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tr-TR" sz="2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poorly</a:t>
            </a:r>
            <a:r>
              <a:rPr lang="tr-TR" sz="2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tr-TR" sz="2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controlled</a:t>
            </a:r>
            <a:r>
              <a:rPr lang="tr-TR" sz="2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tr-TR" sz="2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diabetes</a:t>
            </a:r>
            <a:r>
              <a:rPr lang="tr-TR" sz="2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tr-TR" sz="2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mellitus</a:t>
            </a:r>
            <a:r>
              <a:rPr lang="tr-TR" sz="2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tr-TR" sz="2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and</a:t>
            </a:r>
            <a:r>
              <a:rPr lang="tr-TR" sz="2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tr-TR" sz="2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therefore</a:t>
            </a:r>
            <a:r>
              <a:rPr lang="tr-TR" sz="2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at risk </a:t>
            </a:r>
            <a:r>
              <a:rPr lang="tr-TR" sz="2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for</a:t>
            </a:r>
            <a:r>
              <a:rPr lang="tr-TR" sz="2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tr-TR" sz="2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diabetes</a:t>
            </a:r>
            <a:r>
              <a:rPr lang="tr-TR" sz="2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tr-TR" sz="2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complications</a:t>
            </a:r>
            <a:r>
              <a:rPr lang="tr-TR" sz="2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  <a:endParaRPr lang="tr-TR" sz="28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57515366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6FA855D2-60B6-4569-9EC9-F9E19FA9F7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1246" y="96350"/>
            <a:ext cx="10353762" cy="970450"/>
          </a:xfrm>
        </p:spPr>
        <p:txBody>
          <a:bodyPr/>
          <a:lstStyle/>
          <a:p>
            <a:r>
              <a:rPr lang="tr-TR" dirty="0"/>
              <a:t>METHOD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4104FB71-76B6-4F9D-BAE7-650C4737CBD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692" y="848412"/>
            <a:ext cx="11962615" cy="5771835"/>
          </a:xfrm>
        </p:spPr>
        <p:txBody>
          <a:bodyPr>
            <a:normAutofit/>
          </a:bodyPr>
          <a:lstStyle/>
          <a:p>
            <a:r>
              <a:rPr lang="tr-TR" sz="2800" dirty="0" err="1">
                <a:effectLst/>
              </a:rPr>
              <a:t>Retrospective</a:t>
            </a:r>
            <a:r>
              <a:rPr lang="tr-TR" sz="2800" dirty="0">
                <a:effectLst/>
              </a:rPr>
              <a:t> </a:t>
            </a:r>
            <a:r>
              <a:rPr lang="tr-TR" sz="2800" dirty="0" err="1">
                <a:effectLst/>
              </a:rPr>
              <a:t>cross-sectional</a:t>
            </a:r>
            <a:r>
              <a:rPr lang="tr-TR" sz="2800" dirty="0">
                <a:effectLst/>
              </a:rPr>
              <a:t> </a:t>
            </a:r>
            <a:r>
              <a:rPr lang="tr-TR" sz="2800" dirty="0" err="1">
                <a:effectLst/>
              </a:rPr>
              <a:t>analysis</a:t>
            </a:r>
            <a:r>
              <a:rPr lang="tr-TR" sz="2800" dirty="0">
                <a:effectLst/>
              </a:rPr>
              <a:t> of </a:t>
            </a:r>
            <a:r>
              <a:rPr lang="tr-TR" sz="2800" dirty="0" err="1">
                <a:effectLst/>
              </a:rPr>
              <a:t>the</a:t>
            </a:r>
            <a:r>
              <a:rPr lang="tr-TR" sz="2800" dirty="0">
                <a:effectLst/>
              </a:rPr>
              <a:t> data on 548 </a:t>
            </a:r>
            <a:r>
              <a:rPr lang="tr-TR" sz="2800" dirty="0" err="1">
                <a:effectLst/>
              </a:rPr>
              <a:t>geriatric</a:t>
            </a:r>
            <a:r>
              <a:rPr lang="tr-TR" sz="2800" dirty="0">
                <a:effectLst/>
              </a:rPr>
              <a:t> </a:t>
            </a:r>
            <a:r>
              <a:rPr lang="tr-TR" sz="2800" dirty="0" err="1">
                <a:effectLst/>
              </a:rPr>
              <a:t>patients</a:t>
            </a:r>
            <a:r>
              <a:rPr lang="tr-TR" sz="2800" dirty="0">
                <a:effectLst/>
              </a:rPr>
              <a:t> </a:t>
            </a:r>
            <a:r>
              <a:rPr lang="tr-TR" sz="2800" dirty="0" err="1">
                <a:effectLst/>
              </a:rPr>
              <a:t>with</a:t>
            </a:r>
            <a:r>
              <a:rPr lang="tr-TR" sz="2800" dirty="0">
                <a:effectLst/>
              </a:rPr>
              <a:t> </a:t>
            </a:r>
            <a:r>
              <a:rPr lang="tr-TR" sz="2800" dirty="0" err="1">
                <a:effectLst/>
              </a:rPr>
              <a:t>diabetes</a:t>
            </a:r>
            <a:r>
              <a:rPr lang="tr-TR" sz="2800" dirty="0">
                <a:effectLst/>
              </a:rPr>
              <a:t> </a:t>
            </a:r>
            <a:r>
              <a:rPr lang="tr-TR" sz="2800" dirty="0" err="1">
                <a:effectLst/>
              </a:rPr>
              <a:t>admitted</a:t>
            </a:r>
            <a:r>
              <a:rPr lang="tr-TR" sz="2800" dirty="0">
                <a:effectLst/>
              </a:rPr>
              <a:t> </a:t>
            </a:r>
            <a:r>
              <a:rPr lang="tr-TR" sz="2800" dirty="0" err="1">
                <a:effectLst/>
              </a:rPr>
              <a:t>to</a:t>
            </a:r>
            <a:r>
              <a:rPr lang="tr-TR" sz="2800" dirty="0">
                <a:effectLst/>
              </a:rPr>
              <a:t> </a:t>
            </a:r>
            <a:r>
              <a:rPr lang="tr-TR" sz="2800" dirty="0" err="1">
                <a:effectLst/>
              </a:rPr>
              <a:t>Bezmialem</a:t>
            </a:r>
            <a:r>
              <a:rPr lang="tr-TR" sz="2800" dirty="0">
                <a:effectLst/>
              </a:rPr>
              <a:t> Foundation </a:t>
            </a:r>
            <a:r>
              <a:rPr lang="tr-TR" sz="2800" dirty="0" err="1">
                <a:effectLst/>
              </a:rPr>
              <a:t>University</a:t>
            </a:r>
            <a:r>
              <a:rPr lang="tr-TR" sz="2800" dirty="0">
                <a:effectLst/>
              </a:rPr>
              <a:t> </a:t>
            </a:r>
            <a:r>
              <a:rPr lang="tr-TR" sz="2800" dirty="0" err="1">
                <a:effectLst/>
              </a:rPr>
              <a:t>Hospital</a:t>
            </a:r>
            <a:r>
              <a:rPr lang="tr-TR" sz="2800" dirty="0">
                <a:effectLst/>
              </a:rPr>
              <a:t> </a:t>
            </a:r>
            <a:r>
              <a:rPr lang="tr-TR" sz="2800" dirty="0" err="1">
                <a:effectLst/>
              </a:rPr>
              <a:t>from</a:t>
            </a:r>
            <a:r>
              <a:rPr lang="tr-TR" sz="2800" dirty="0">
                <a:effectLst/>
              </a:rPr>
              <a:t> 2019 </a:t>
            </a:r>
            <a:r>
              <a:rPr lang="tr-TR" sz="2800" dirty="0" err="1">
                <a:effectLst/>
              </a:rPr>
              <a:t>through</a:t>
            </a:r>
            <a:r>
              <a:rPr lang="tr-TR" sz="2800" dirty="0">
                <a:effectLst/>
              </a:rPr>
              <a:t> 2020 </a:t>
            </a:r>
            <a:r>
              <a:rPr lang="tr-TR" sz="2800" dirty="0" err="1">
                <a:effectLst/>
              </a:rPr>
              <a:t>who</a:t>
            </a:r>
            <a:r>
              <a:rPr lang="tr-TR" sz="2800" dirty="0">
                <a:effectLst/>
              </a:rPr>
              <a:t> </a:t>
            </a:r>
            <a:r>
              <a:rPr lang="tr-TR" sz="2800" dirty="0" err="1">
                <a:effectLst/>
              </a:rPr>
              <a:t>were</a:t>
            </a:r>
            <a:r>
              <a:rPr lang="tr-TR" sz="2800" dirty="0">
                <a:effectLst/>
              </a:rPr>
              <a:t> </a:t>
            </a:r>
            <a:r>
              <a:rPr lang="tr-TR" sz="2800" dirty="0" err="1">
                <a:effectLst/>
              </a:rPr>
              <a:t>receiving</a:t>
            </a:r>
            <a:r>
              <a:rPr lang="tr-TR" sz="2800" dirty="0">
                <a:effectLst/>
              </a:rPr>
              <a:t> </a:t>
            </a:r>
            <a:r>
              <a:rPr lang="tr-TR" sz="2800" dirty="0" err="1">
                <a:effectLst/>
              </a:rPr>
              <a:t>diabetes</a:t>
            </a:r>
            <a:r>
              <a:rPr lang="tr-TR" sz="2800" dirty="0">
                <a:effectLst/>
              </a:rPr>
              <a:t> </a:t>
            </a:r>
            <a:r>
              <a:rPr lang="tr-TR" sz="2800" dirty="0" err="1">
                <a:effectLst/>
              </a:rPr>
              <a:t>medications</a:t>
            </a:r>
            <a:r>
              <a:rPr lang="tr-TR" sz="2800" dirty="0">
                <a:effectLst/>
              </a:rPr>
              <a:t> </a:t>
            </a:r>
            <a:r>
              <a:rPr lang="tr-TR" sz="2800" dirty="0" err="1">
                <a:effectLst/>
              </a:rPr>
              <a:t>and</a:t>
            </a:r>
            <a:r>
              <a:rPr lang="tr-TR" sz="2800" dirty="0">
                <a:effectLst/>
              </a:rPr>
              <a:t> had a HbA1c </a:t>
            </a:r>
            <a:r>
              <a:rPr lang="tr-TR" sz="2800" dirty="0" err="1">
                <a:effectLst/>
              </a:rPr>
              <a:t>measurement</a:t>
            </a:r>
            <a:r>
              <a:rPr lang="tr-TR" sz="2800" dirty="0">
                <a:effectLst/>
              </a:rPr>
              <a:t>. </a:t>
            </a:r>
          </a:p>
          <a:p>
            <a:r>
              <a:rPr lang="tr-TR" sz="2800" dirty="0" err="1">
                <a:effectLst/>
              </a:rPr>
              <a:t>Patients</a:t>
            </a:r>
            <a:r>
              <a:rPr lang="tr-TR" sz="2800" dirty="0">
                <a:effectLst/>
              </a:rPr>
              <a:t> </a:t>
            </a:r>
            <a:r>
              <a:rPr lang="tr-TR" sz="2800" dirty="0" err="1">
                <a:effectLst/>
              </a:rPr>
              <a:t>having</a:t>
            </a:r>
            <a:r>
              <a:rPr lang="tr-TR" sz="2800" dirty="0">
                <a:effectLst/>
              </a:rPr>
              <a:t> at </a:t>
            </a:r>
            <a:r>
              <a:rPr lang="tr-TR" sz="2800" dirty="0" err="1">
                <a:effectLst/>
              </a:rPr>
              <a:t>least</a:t>
            </a:r>
            <a:r>
              <a:rPr lang="tr-TR" sz="2800" dirty="0">
                <a:effectLst/>
              </a:rPr>
              <a:t> </a:t>
            </a:r>
            <a:r>
              <a:rPr lang="tr-TR" sz="2800" dirty="0" err="1">
                <a:effectLst/>
              </a:rPr>
              <a:t>one</a:t>
            </a:r>
            <a:r>
              <a:rPr lang="tr-TR" sz="2800" dirty="0">
                <a:effectLst/>
              </a:rPr>
              <a:t> of </a:t>
            </a:r>
            <a:r>
              <a:rPr lang="tr-TR" sz="2800" dirty="0" err="1">
                <a:effectLst/>
              </a:rPr>
              <a:t>the</a:t>
            </a:r>
            <a:r>
              <a:rPr lang="tr-TR" sz="2800" dirty="0">
                <a:effectLst/>
              </a:rPr>
              <a:t> </a:t>
            </a:r>
            <a:r>
              <a:rPr lang="tr-TR" sz="2800" dirty="0" err="1">
                <a:effectLst/>
              </a:rPr>
              <a:t>following</a:t>
            </a:r>
            <a:r>
              <a:rPr lang="tr-TR" sz="2800" dirty="0">
                <a:effectLst/>
              </a:rPr>
              <a:t> </a:t>
            </a:r>
            <a:r>
              <a:rPr lang="tr-TR" sz="2800" dirty="0" err="1">
                <a:effectLst/>
              </a:rPr>
              <a:t>additional</a:t>
            </a:r>
            <a:r>
              <a:rPr lang="tr-TR" sz="2800" dirty="0">
                <a:effectLst/>
              </a:rPr>
              <a:t> </a:t>
            </a:r>
            <a:r>
              <a:rPr lang="tr-TR" sz="2800" dirty="0" err="1">
                <a:effectLst/>
              </a:rPr>
              <a:t>criteria</a:t>
            </a:r>
            <a:r>
              <a:rPr lang="tr-TR" sz="2800" dirty="0">
                <a:effectLst/>
              </a:rPr>
              <a:t>: </a:t>
            </a:r>
            <a:r>
              <a:rPr lang="tr-TR" sz="2800" b="1" dirty="0" err="1">
                <a:effectLst/>
              </a:rPr>
              <a:t>aged</a:t>
            </a:r>
            <a:r>
              <a:rPr lang="tr-TR" sz="2800" b="1" dirty="0">
                <a:effectLst/>
              </a:rPr>
              <a:t> 80 </a:t>
            </a:r>
            <a:r>
              <a:rPr lang="tr-TR" sz="2800" b="1" dirty="0" err="1">
                <a:effectLst/>
              </a:rPr>
              <a:t>years</a:t>
            </a:r>
            <a:r>
              <a:rPr lang="tr-TR" sz="2800" b="1" dirty="0">
                <a:effectLst/>
              </a:rPr>
              <a:t> + , </a:t>
            </a:r>
            <a:r>
              <a:rPr lang="tr-TR" sz="2800" b="1" dirty="0" err="1">
                <a:effectLst/>
              </a:rPr>
              <a:t>dependent</a:t>
            </a:r>
            <a:r>
              <a:rPr lang="tr-TR" sz="2800" b="1" dirty="0">
                <a:effectLst/>
              </a:rPr>
              <a:t> (</a:t>
            </a:r>
            <a:r>
              <a:rPr lang="tr-TR" sz="2800" b="1" dirty="0" err="1">
                <a:effectLst/>
              </a:rPr>
              <a:t>based</a:t>
            </a:r>
            <a:r>
              <a:rPr lang="tr-TR" sz="2800" b="1" dirty="0">
                <a:effectLst/>
              </a:rPr>
              <a:t> on </a:t>
            </a:r>
            <a:r>
              <a:rPr lang="tr-TR" sz="2800" b="1" dirty="0" err="1">
                <a:effectLst/>
              </a:rPr>
              <a:t>the</a:t>
            </a:r>
            <a:r>
              <a:rPr lang="tr-TR" sz="2800" b="1" dirty="0">
                <a:effectLst/>
              </a:rPr>
              <a:t> </a:t>
            </a:r>
            <a:r>
              <a:rPr lang="tr-TR" sz="2800" b="1" dirty="0" err="1">
                <a:effectLst/>
              </a:rPr>
              <a:t>Lawton</a:t>
            </a:r>
            <a:r>
              <a:rPr lang="tr-TR" sz="2800" b="1" dirty="0">
                <a:effectLst/>
              </a:rPr>
              <a:t> </a:t>
            </a:r>
            <a:r>
              <a:rPr lang="tr-TR" sz="2800" b="1" dirty="0" err="1">
                <a:effectLst/>
              </a:rPr>
              <a:t>scale</a:t>
            </a:r>
            <a:r>
              <a:rPr lang="tr-TR" sz="2800" b="1" dirty="0">
                <a:effectLst/>
              </a:rPr>
              <a:t> </a:t>
            </a:r>
            <a:r>
              <a:rPr lang="tr-TR" sz="2800" b="1" dirty="0" err="1">
                <a:effectLst/>
              </a:rPr>
              <a:t>or</a:t>
            </a:r>
            <a:r>
              <a:rPr lang="tr-TR" sz="2800" b="1" dirty="0">
                <a:effectLst/>
              </a:rPr>
              <a:t> </a:t>
            </a:r>
            <a:r>
              <a:rPr lang="tr-TR" sz="2800" b="1" dirty="0" err="1">
                <a:effectLst/>
              </a:rPr>
              <a:t>Barthel</a:t>
            </a:r>
            <a:r>
              <a:rPr lang="tr-TR" sz="2800" b="1" dirty="0">
                <a:effectLst/>
              </a:rPr>
              <a:t> </a:t>
            </a:r>
            <a:r>
              <a:rPr lang="tr-TR" sz="2800" b="1" dirty="0" err="1">
                <a:effectLst/>
              </a:rPr>
              <a:t>index</a:t>
            </a:r>
            <a:r>
              <a:rPr lang="tr-TR" sz="2800" b="1" dirty="0">
                <a:effectLst/>
              </a:rPr>
              <a:t>) , </a:t>
            </a:r>
            <a:r>
              <a:rPr lang="tr-TR" sz="2800" b="1" dirty="0" err="1">
                <a:effectLst/>
              </a:rPr>
              <a:t>with</a:t>
            </a:r>
            <a:r>
              <a:rPr lang="tr-TR" sz="2800" b="1" dirty="0">
                <a:effectLst/>
              </a:rPr>
              <a:t> </a:t>
            </a:r>
            <a:r>
              <a:rPr lang="tr-TR" sz="2800" b="1" dirty="0" err="1">
                <a:effectLst/>
              </a:rPr>
              <a:t>history</a:t>
            </a:r>
            <a:r>
              <a:rPr lang="tr-TR" sz="2800" b="1" dirty="0">
                <a:effectLst/>
              </a:rPr>
              <a:t> of </a:t>
            </a:r>
            <a:r>
              <a:rPr lang="tr-TR" sz="2800" b="1" dirty="0" err="1">
                <a:effectLst/>
              </a:rPr>
              <a:t>cardiovascular</a:t>
            </a:r>
            <a:r>
              <a:rPr lang="tr-TR" sz="2800" b="1" dirty="0">
                <a:effectLst/>
              </a:rPr>
              <a:t> </a:t>
            </a:r>
            <a:r>
              <a:rPr lang="tr-TR" sz="2800" b="1" dirty="0" err="1">
                <a:effectLst/>
              </a:rPr>
              <a:t>or</a:t>
            </a:r>
            <a:r>
              <a:rPr lang="tr-TR" sz="2800" b="1" dirty="0">
                <a:effectLst/>
              </a:rPr>
              <a:t> </a:t>
            </a:r>
            <a:r>
              <a:rPr lang="tr-TR" sz="2800" b="1" dirty="0" err="1">
                <a:effectLst/>
              </a:rPr>
              <a:t>vascular</a:t>
            </a:r>
            <a:r>
              <a:rPr lang="tr-TR" sz="2800" b="1" dirty="0">
                <a:effectLst/>
              </a:rPr>
              <a:t> </a:t>
            </a:r>
            <a:r>
              <a:rPr lang="tr-TR" sz="2800" b="1" dirty="0" err="1">
                <a:effectLst/>
              </a:rPr>
              <a:t>complications</a:t>
            </a:r>
            <a:r>
              <a:rPr lang="tr-TR" sz="2800" b="1" dirty="0">
                <a:effectLst/>
              </a:rPr>
              <a:t>, </a:t>
            </a:r>
            <a:r>
              <a:rPr lang="tr-TR" sz="2800" b="1" dirty="0" err="1">
                <a:effectLst/>
              </a:rPr>
              <a:t>diagnosed</a:t>
            </a:r>
            <a:r>
              <a:rPr lang="tr-TR" sz="2800" b="1" dirty="0">
                <a:effectLst/>
              </a:rPr>
              <a:t> </a:t>
            </a:r>
            <a:r>
              <a:rPr lang="tr-TR" sz="2800" b="1" dirty="0" err="1">
                <a:effectLst/>
              </a:rPr>
              <a:t>with</a:t>
            </a:r>
            <a:r>
              <a:rPr lang="tr-TR" sz="2800" b="1" dirty="0">
                <a:effectLst/>
              </a:rPr>
              <a:t> </a:t>
            </a:r>
            <a:r>
              <a:rPr lang="tr-TR" sz="2800" b="1" dirty="0" err="1">
                <a:effectLst/>
              </a:rPr>
              <a:t>dementia</a:t>
            </a:r>
            <a:r>
              <a:rPr lang="tr-TR" sz="2800" b="1" dirty="0">
                <a:effectLst/>
              </a:rPr>
              <a:t> </a:t>
            </a:r>
            <a:r>
              <a:rPr lang="tr-TR" sz="2800" b="1" dirty="0" err="1">
                <a:effectLst/>
              </a:rPr>
              <a:t>or</a:t>
            </a:r>
            <a:r>
              <a:rPr lang="tr-TR" sz="2800" b="1" dirty="0">
                <a:effectLst/>
              </a:rPr>
              <a:t> </a:t>
            </a:r>
            <a:r>
              <a:rPr lang="tr-TR" sz="2800" b="1" dirty="0" err="1">
                <a:effectLst/>
              </a:rPr>
              <a:t>with</a:t>
            </a:r>
            <a:r>
              <a:rPr lang="tr-TR" sz="2800" b="1" dirty="0">
                <a:effectLst/>
              </a:rPr>
              <a:t> </a:t>
            </a:r>
            <a:r>
              <a:rPr lang="tr-TR" sz="2800" b="1" dirty="0" err="1">
                <a:effectLst/>
              </a:rPr>
              <a:t>end-stage</a:t>
            </a:r>
            <a:r>
              <a:rPr lang="tr-TR" sz="2800" b="1" dirty="0">
                <a:effectLst/>
              </a:rPr>
              <a:t> </a:t>
            </a:r>
            <a:r>
              <a:rPr lang="tr-TR" sz="2800" b="1" dirty="0" err="1">
                <a:effectLst/>
              </a:rPr>
              <a:t>kidney</a:t>
            </a:r>
            <a:r>
              <a:rPr lang="tr-TR" sz="2800" b="1" dirty="0">
                <a:effectLst/>
              </a:rPr>
              <a:t> </a:t>
            </a:r>
            <a:r>
              <a:rPr lang="tr-TR" sz="2800" b="1" dirty="0" err="1">
                <a:effectLst/>
              </a:rPr>
              <a:t>failure</a:t>
            </a:r>
            <a:r>
              <a:rPr lang="tr-TR" sz="2800" b="1" dirty="0">
                <a:effectLst/>
              </a:rPr>
              <a:t> </a:t>
            </a:r>
            <a:r>
              <a:rPr lang="tr-TR" sz="2800" b="1" dirty="0" err="1">
                <a:effectLst/>
              </a:rPr>
              <a:t>were</a:t>
            </a:r>
            <a:r>
              <a:rPr lang="tr-TR" sz="2800" b="1" dirty="0">
                <a:effectLst/>
              </a:rPr>
              <a:t> </a:t>
            </a:r>
            <a:r>
              <a:rPr lang="tr-TR" sz="2800" b="1" dirty="0" err="1">
                <a:effectLst/>
              </a:rPr>
              <a:t>placed</a:t>
            </a:r>
            <a:r>
              <a:rPr lang="tr-TR" sz="2800" b="1" dirty="0">
                <a:effectLst/>
              </a:rPr>
              <a:t> in </a:t>
            </a:r>
            <a:r>
              <a:rPr lang="tr-TR" sz="2800" b="1" dirty="0" err="1">
                <a:effectLst/>
              </a:rPr>
              <a:t>the</a:t>
            </a:r>
            <a:r>
              <a:rPr lang="tr-TR" sz="2800" b="1" dirty="0">
                <a:effectLst/>
              </a:rPr>
              <a:t> </a:t>
            </a:r>
            <a:r>
              <a:rPr lang="tr-TR" sz="2800" dirty="0">
                <a:effectLst/>
              </a:rPr>
              <a:t>“</a:t>
            </a:r>
            <a:r>
              <a:rPr lang="tr-TR" sz="3200" b="1" dirty="0" err="1">
                <a:effectLst/>
              </a:rPr>
              <a:t>high</a:t>
            </a:r>
            <a:r>
              <a:rPr lang="tr-TR" sz="3200" b="1" dirty="0">
                <a:effectLst/>
              </a:rPr>
              <a:t> risk of </a:t>
            </a:r>
            <a:r>
              <a:rPr lang="tr-TR" sz="3200" b="1" dirty="0" err="1">
                <a:effectLst/>
              </a:rPr>
              <a:t>hypoglycemia</a:t>
            </a:r>
            <a:r>
              <a:rPr lang="tr-TR" sz="3200" dirty="0">
                <a:effectLst/>
              </a:rPr>
              <a:t>" </a:t>
            </a:r>
            <a:r>
              <a:rPr lang="tr-TR" sz="3200" b="1" dirty="0" err="1">
                <a:effectLst/>
              </a:rPr>
              <a:t>group</a:t>
            </a:r>
            <a:r>
              <a:rPr lang="tr-TR" sz="2800" dirty="0">
                <a:effectLst/>
              </a:rPr>
              <a:t> . </a:t>
            </a:r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7449618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6FA855D2-60B6-4569-9EC9-F9E19FA9F7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1246" y="96350"/>
            <a:ext cx="10353762" cy="970450"/>
          </a:xfrm>
        </p:spPr>
        <p:txBody>
          <a:bodyPr/>
          <a:lstStyle/>
          <a:p>
            <a:r>
              <a:rPr lang="tr-TR" dirty="0"/>
              <a:t>METHOD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4104FB71-76B6-4F9D-BAE7-650C4737CBD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692" y="848412"/>
            <a:ext cx="11962615" cy="5771835"/>
          </a:xfrm>
        </p:spPr>
        <p:txBody>
          <a:bodyPr>
            <a:normAutofit/>
          </a:bodyPr>
          <a:lstStyle/>
          <a:p>
            <a:r>
              <a:rPr lang="tr-TR" sz="2800" dirty="0">
                <a:effectLst/>
              </a:rPr>
              <a:t>HbA1c </a:t>
            </a:r>
            <a:r>
              <a:rPr lang="tr-TR" sz="2800" dirty="0" err="1">
                <a:effectLst/>
              </a:rPr>
              <a:t>levels</a:t>
            </a:r>
            <a:r>
              <a:rPr lang="tr-TR" sz="2800" dirty="0">
                <a:effectLst/>
              </a:rPr>
              <a:t> </a:t>
            </a:r>
            <a:r>
              <a:rPr lang="tr-TR" sz="2800" dirty="0" err="1">
                <a:effectLst/>
              </a:rPr>
              <a:t>were</a:t>
            </a:r>
            <a:r>
              <a:rPr lang="tr-TR" sz="2800" dirty="0">
                <a:effectLst/>
              </a:rPr>
              <a:t> </a:t>
            </a:r>
            <a:r>
              <a:rPr lang="tr-TR" sz="2800" dirty="0" err="1">
                <a:effectLst/>
              </a:rPr>
              <a:t>divided</a:t>
            </a:r>
            <a:r>
              <a:rPr lang="tr-TR" sz="2800" dirty="0">
                <a:effectLst/>
              </a:rPr>
              <a:t> </a:t>
            </a:r>
            <a:r>
              <a:rPr lang="tr-TR" sz="2800" dirty="0" err="1">
                <a:effectLst/>
              </a:rPr>
              <a:t>into</a:t>
            </a:r>
            <a:r>
              <a:rPr lang="tr-TR" sz="2800" dirty="0">
                <a:effectLst/>
              </a:rPr>
              <a:t> 4 </a:t>
            </a:r>
            <a:r>
              <a:rPr lang="tr-TR" sz="2800" dirty="0" err="1">
                <a:effectLst/>
              </a:rPr>
              <a:t>groups</a:t>
            </a:r>
            <a:r>
              <a:rPr lang="tr-TR" sz="2800" dirty="0">
                <a:effectLst/>
              </a:rPr>
              <a:t> </a:t>
            </a:r>
            <a:r>
              <a:rPr lang="tr-TR" sz="2800" dirty="0" err="1">
                <a:effectLst/>
              </a:rPr>
              <a:t>and</a:t>
            </a:r>
            <a:r>
              <a:rPr lang="tr-TR" sz="2800" dirty="0">
                <a:effectLst/>
              </a:rPr>
              <a:t> </a:t>
            </a:r>
            <a:r>
              <a:rPr lang="tr-TR" sz="2800" dirty="0" err="1">
                <a:effectLst/>
              </a:rPr>
              <a:t>two</a:t>
            </a:r>
            <a:r>
              <a:rPr lang="tr-TR" sz="2800" dirty="0">
                <a:effectLst/>
              </a:rPr>
              <a:t> of </a:t>
            </a:r>
            <a:r>
              <a:rPr lang="tr-TR" sz="2800" dirty="0" err="1">
                <a:effectLst/>
              </a:rPr>
              <a:t>these</a:t>
            </a:r>
            <a:r>
              <a:rPr lang="tr-TR" sz="2800" dirty="0">
                <a:effectLst/>
              </a:rPr>
              <a:t> </a:t>
            </a:r>
            <a:r>
              <a:rPr lang="tr-TR" sz="2800" dirty="0" err="1">
                <a:effectLst/>
              </a:rPr>
              <a:t>groups</a:t>
            </a:r>
            <a:r>
              <a:rPr lang="tr-TR" sz="2800" dirty="0">
                <a:effectLst/>
              </a:rPr>
              <a:t> </a:t>
            </a:r>
            <a:r>
              <a:rPr lang="tr-TR" sz="2800" dirty="0" err="1">
                <a:effectLst/>
              </a:rPr>
              <a:t>were</a:t>
            </a:r>
            <a:r>
              <a:rPr lang="tr-TR" sz="2800" dirty="0">
                <a:effectLst/>
              </a:rPr>
              <a:t> </a:t>
            </a:r>
            <a:r>
              <a:rPr lang="tr-TR" sz="2800" dirty="0" err="1">
                <a:effectLst/>
              </a:rPr>
              <a:t>considered</a:t>
            </a:r>
            <a:r>
              <a:rPr lang="tr-TR" sz="2800" dirty="0">
                <a:effectLst/>
              </a:rPr>
              <a:t> </a:t>
            </a:r>
            <a:r>
              <a:rPr lang="tr-TR" sz="2800" dirty="0" err="1">
                <a:effectLst/>
              </a:rPr>
              <a:t>to</a:t>
            </a:r>
            <a:r>
              <a:rPr lang="tr-TR" sz="2800" dirty="0">
                <a:effectLst/>
              </a:rPr>
              <a:t> be as a </a:t>
            </a:r>
            <a:r>
              <a:rPr lang="tr-TR" sz="2800" dirty="0" err="1">
                <a:effectLst/>
              </a:rPr>
              <a:t>subdivision</a:t>
            </a:r>
            <a:r>
              <a:rPr lang="tr-TR" sz="2800" dirty="0">
                <a:effectLst/>
              </a:rPr>
              <a:t> of a </a:t>
            </a:r>
            <a:r>
              <a:rPr lang="tr-TR" sz="2800" dirty="0" err="1">
                <a:effectLst/>
              </a:rPr>
              <a:t>single</a:t>
            </a:r>
            <a:r>
              <a:rPr lang="tr-TR" sz="2800" dirty="0">
                <a:effectLst/>
              </a:rPr>
              <a:t> </a:t>
            </a:r>
            <a:r>
              <a:rPr lang="tr-TR" sz="2800" dirty="0" err="1">
                <a:effectLst/>
              </a:rPr>
              <a:t>group</a:t>
            </a:r>
            <a:r>
              <a:rPr lang="tr-TR" sz="2800" dirty="0">
                <a:effectLst/>
              </a:rPr>
              <a:t>: </a:t>
            </a:r>
            <a:r>
              <a:rPr lang="tr-TR" sz="2800" b="1" dirty="0" err="1">
                <a:effectLst/>
              </a:rPr>
              <a:t>tight</a:t>
            </a:r>
            <a:r>
              <a:rPr lang="tr-TR" sz="2800" b="1" dirty="0">
                <a:effectLst/>
              </a:rPr>
              <a:t> </a:t>
            </a:r>
            <a:r>
              <a:rPr lang="tr-TR" sz="2800" b="1" dirty="0" err="1">
                <a:effectLst/>
              </a:rPr>
              <a:t>glycemic</a:t>
            </a:r>
            <a:r>
              <a:rPr lang="tr-TR" sz="2800" b="1" dirty="0">
                <a:effectLst/>
              </a:rPr>
              <a:t> </a:t>
            </a:r>
            <a:r>
              <a:rPr lang="tr-TR" sz="2800" b="1" dirty="0" err="1">
                <a:effectLst/>
              </a:rPr>
              <a:t>control</a:t>
            </a:r>
            <a:r>
              <a:rPr lang="tr-TR" sz="2800" b="1" dirty="0">
                <a:effectLst/>
              </a:rPr>
              <a:t> (6.5&lt;) , </a:t>
            </a:r>
            <a:r>
              <a:rPr lang="tr-TR" sz="2800" b="1" dirty="0" err="1">
                <a:effectLst/>
              </a:rPr>
              <a:t>acceptable</a:t>
            </a:r>
            <a:r>
              <a:rPr lang="tr-TR" sz="2800" b="1" dirty="0">
                <a:effectLst/>
              </a:rPr>
              <a:t> </a:t>
            </a:r>
            <a:r>
              <a:rPr lang="tr-TR" sz="2800" b="1" dirty="0" err="1">
                <a:effectLst/>
              </a:rPr>
              <a:t>glycemic</a:t>
            </a:r>
            <a:r>
              <a:rPr lang="tr-TR" sz="2800" b="1" dirty="0">
                <a:effectLst/>
              </a:rPr>
              <a:t> </a:t>
            </a:r>
            <a:r>
              <a:rPr lang="tr-TR" sz="2800" b="1" dirty="0" err="1">
                <a:effectLst/>
              </a:rPr>
              <a:t>control</a:t>
            </a:r>
            <a:r>
              <a:rPr lang="tr-TR" sz="2800" b="1" dirty="0">
                <a:effectLst/>
              </a:rPr>
              <a:t> (6.5-7.5) , </a:t>
            </a:r>
            <a:r>
              <a:rPr lang="tr-TR" sz="2800" b="1" dirty="0" err="1">
                <a:effectLst/>
              </a:rPr>
              <a:t>acceptable</a:t>
            </a:r>
            <a:r>
              <a:rPr lang="tr-TR" sz="2800" b="1" dirty="0">
                <a:effectLst/>
              </a:rPr>
              <a:t> </a:t>
            </a:r>
            <a:r>
              <a:rPr lang="tr-TR" sz="2800" b="1" dirty="0" err="1">
                <a:effectLst/>
              </a:rPr>
              <a:t>glycemic</a:t>
            </a:r>
            <a:r>
              <a:rPr lang="tr-TR" sz="2800" b="1" dirty="0">
                <a:effectLst/>
              </a:rPr>
              <a:t> </a:t>
            </a:r>
            <a:r>
              <a:rPr lang="tr-TR" sz="2800" b="1" dirty="0" err="1">
                <a:effectLst/>
              </a:rPr>
              <a:t>control</a:t>
            </a:r>
            <a:r>
              <a:rPr lang="tr-TR" sz="2800" b="1" dirty="0">
                <a:effectLst/>
              </a:rPr>
              <a:t> (7.5-8.5) , </a:t>
            </a:r>
            <a:r>
              <a:rPr lang="tr-TR" sz="2800" b="1" dirty="0" err="1">
                <a:effectLst/>
              </a:rPr>
              <a:t>poor</a:t>
            </a:r>
            <a:r>
              <a:rPr lang="tr-TR" sz="2800" b="1" dirty="0">
                <a:effectLst/>
              </a:rPr>
              <a:t> </a:t>
            </a:r>
            <a:r>
              <a:rPr lang="tr-TR" sz="2800" b="1" dirty="0" err="1">
                <a:effectLst/>
              </a:rPr>
              <a:t>glycemic</a:t>
            </a:r>
            <a:r>
              <a:rPr lang="tr-TR" sz="2800" b="1" dirty="0">
                <a:effectLst/>
              </a:rPr>
              <a:t> </a:t>
            </a:r>
            <a:r>
              <a:rPr lang="tr-TR" sz="2800" b="1" dirty="0" err="1">
                <a:effectLst/>
              </a:rPr>
              <a:t>control</a:t>
            </a:r>
            <a:r>
              <a:rPr lang="tr-TR" sz="2800" b="1" dirty="0">
                <a:effectLst/>
              </a:rPr>
              <a:t> (8.5&gt;) </a:t>
            </a:r>
            <a:r>
              <a:rPr lang="tr-TR" sz="2800" dirty="0">
                <a:effectLst/>
              </a:rPr>
              <a:t>. </a:t>
            </a:r>
            <a:r>
              <a:rPr lang="tr-TR" sz="2800" dirty="0" err="1">
                <a:effectLst/>
              </a:rPr>
              <a:t>The</a:t>
            </a:r>
            <a:r>
              <a:rPr lang="tr-TR" sz="2800" dirty="0">
                <a:effectLst/>
              </a:rPr>
              <a:t> </a:t>
            </a:r>
            <a:r>
              <a:rPr lang="tr-TR" sz="2800" dirty="0" err="1">
                <a:effectLst/>
              </a:rPr>
              <a:t>influence</a:t>
            </a:r>
            <a:r>
              <a:rPr lang="tr-TR" sz="2800" dirty="0">
                <a:effectLst/>
              </a:rPr>
              <a:t> of </a:t>
            </a:r>
            <a:r>
              <a:rPr lang="tr-TR" sz="2800" dirty="0" err="1">
                <a:effectLst/>
              </a:rPr>
              <a:t>diabetes</a:t>
            </a:r>
            <a:r>
              <a:rPr lang="tr-TR" sz="2800" dirty="0">
                <a:effectLst/>
              </a:rPr>
              <a:t> </a:t>
            </a:r>
            <a:r>
              <a:rPr lang="tr-TR" sz="2800" dirty="0" err="1">
                <a:effectLst/>
              </a:rPr>
              <a:t>medications</a:t>
            </a:r>
            <a:r>
              <a:rPr lang="tr-TR" sz="2800" dirty="0">
                <a:effectLst/>
              </a:rPr>
              <a:t>, </a:t>
            </a:r>
            <a:r>
              <a:rPr lang="tr-TR" sz="2800" dirty="0" err="1">
                <a:effectLst/>
              </a:rPr>
              <a:t>functional</a:t>
            </a:r>
            <a:r>
              <a:rPr lang="tr-TR" sz="2800" dirty="0">
                <a:effectLst/>
              </a:rPr>
              <a:t> </a:t>
            </a:r>
            <a:r>
              <a:rPr lang="tr-TR" sz="2800" dirty="0" err="1">
                <a:effectLst/>
              </a:rPr>
              <a:t>statues</a:t>
            </a:r>
            <a:r>
              <a:rPr lang="tr-TR" sz="2800" dirty="0">
                <a:effectLst/>
              </a:rPr>
              <a:t> </a:t>
            </a:r>
            <a:r>
              <a:rPr lang="tr-TR" sz="2800" dirty="0" err="1">
                <a:effectLst/>
              </a:rPr>
              <a:t>and</a:t>
            </a:r>
            <a:r>
              <a:rPr lang="tr-TR" sz="2800" dirty="0">
                <a:effectLst/>
              </a:rPr>
              <a:t> </a:t>
            </a:r>
            <a:r>
              <a:rPr lang="tr-TR" sz="2800" dirty="0" err="1">
                <a:effectLst/>
              </a:rPr>
              <a:t>coexisting</a:t>
            </a:r>
            <a:r>
              <a:rPr lang="tr-TR" sz="2800" dirty="0">
                <a:effectLst/>
              </a:rPr>
              <a:t> </a:t>
            </a:r>
            <a:r>
              <a:rPr lang="tr-TR" sz="2800" dirty="0" err="1">
                <a:effectLst/>
              </a:rPr>
              <a:t>diseases</a:t>
            </a:r>
            <a:r>
              <a:rPr lang="tr-TR" sz="2800" dirty="0">
                <a:effectLst/>
              </a:rPr>
              <a:t> on HbA1c </a:t>
            </a:r>
            <a:r>
              <a:rPr lang="tr-TR" sz="2800" dirty="0" err="1">
                <a:effectLst/>
              </a:rPr>
              <a:t>levels</a:t>
            </a:r>
            <a:r>
              <a:rPr lang="tr-TR" sz="2800" dirty="0">
                <a:effectLst/>
              </a:rPr>
              <a:t> </a:t>
            </a:r>
            <a:r>
              <a:rPr lang="tr-TR" sz="2800" dirty="0" err="1">
                <a:effectLst/>
              </a:rPr>
              <a:t>and</a:t>
            </a:r>
            <a:r>
              <a:rPr lang="tr-TR" sz="2800" dirty="0">
                <a:effectLst/>
              </a:rPr>
              <a:t> </a:t>
            </a:r>
            <a:r>
              <a:rPr lang="tr-TR" sz="2800" dirty="0" err="1">
                <a:effectLst/>
              </a:rPr>
              <a:t>group</a:t>
            </a:r>
            <a:r>
              <a:rPr lang="tr-TR" sz="2800" dirty="0">
                <a:effectLst/>
              </a:rPr>
              <a:t> at risk </a:t>
            </a:r>
            <a:r>
              <a:rPr lang="tr-TR" sz="2800" dirty="0" err="1">
                <a:effectLst/>
              </a:rPr>
              <a:t>for</a:t>
            </a:r>
            <a:r>
              <a:rPr lang="tr-TR" sz="2800" dirty="0">
                <a:effectLst/>
              </a:rPr>
              <a:t> </a:t>
            </a:r>
            <a:r>
              <a:rPr lang="tr-TR" sz="2800" dirty="0" err="1">
                <a:effectLst/>
              </a:rPr>
              <a:t>hypoglycemia</a:t>
            </a:r>
            <a:r>
              <a:rPr lang="tr-TR" sz="2800" dirty="0">
                <a:effectLst/>
              </a:rPr>
              <a:t> </a:t>
            </a:r>
            <a:r>
              <a:rPr lang="tr-TR" sz="2800" dirty="0" err="1">
                <a:effectLst/>
              </a:rPr>
              <a:t>was</a:t>
            </a:r>
            <a:r>
              <a:rPr lang="tr-TR" sz="2800" dirty="0">
                <a:effectLst/>
              </a:rPr>
              <a:t> </a:t>
            </a:r>
            <a:r>
              <a:rPr lang="tr-TR" sz="2800" dirty="0" err="1">
                <a:effectLst/>
              </a:rPr>
              <a:t>analyzed</a:t>
            </a:r>
            <a:r>
              <a:rPr lang="tr-TR" sz="2800" dirty="0">
                <a:effectLst/>
              </a:rPr>
              <a:t>.</a:t>
            </a:r>
          </a:p>
          <a:p>
            <a:endParaRPr lang="tr-TR" sz="2800" dirty="0">
              <a:effectLst/>
            </a:endParaRPr>
          </a:p>
          <a:p>
            <a:endParaRPr lang="tr-TR" dirty="0"/>
          </a:p>
        </p:txBody>
      </p:sp>
      <p:graphicFrame>
        <p:nvGraphicFramePr>
          <p:cNvPr id="4" name="Tablo 4">
            <a:extLst>
              <a:ext uri="{FF2B5EF4-FFF2-40B4-BE49-F238E27FC236}">
                <a16:creationId xmlns:a16="http://schemas.microsoft.com/office/drawing/2014/main" id="{749C1C07-5EB9-4453-8AB5-7C3A381285A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68953230"/>
              </p:ext>
            </p:extLst>
          </p:nvPr>
        </p:nvGraphicFramePr>
        <p:xfrm>
          <a:off x="586032" y="3593235"/>
          <a:ext cx="11019933" cy="276514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60190">
                  <a:extLst>
                    <a:ext uri="{9D8B030D-6E8A-4147-A177-3AD203B41FA5}">
                      <a16:colId xmlns:a16="http://schemas.microsoft.com/office/drawing/2014/main" val="892380901"/>
                    </a:ext>
                  </a:extLst>
                </a:gridCol>
                <a:gridCol w="3149777">
                  <a:extLst>
                    <a:ext uri="{9D8B030D-6E8A-4147-A177-3AD203B41FA5}">
                      <a16:colId xmlns:a16="http://schemas.microsoft.com/office/drawing/2014/main" val="188119743"/>
                    </a:ext>
                  </a:extLst>
                </a:gridCol>
                <a:gridCol w="3215456">
                  <a:extLst>
                    <a:ext uri="{9D8B030D-6E8A-4147-A177-3AD203B41FA5}">
                      <a16:colId xmlns:a16="http://schemas.microsoft.com/office/drawing/2014/main" val="1171384355"/>
                    </a:ext>
                  </a:extLst>
                </a:gridCol>
                <a:gridCol w="2294510">
                  <a:extLst>
                    <a:ext uri="{9D8B030D-6E8A-4147-A177-3AD203B41FA5}">
                      <a16:colId xmlns:a16="http://schemas.microsoft.com/office/drawing/2014/main" val="1213003642"/>
                    </a:ext>
                  </a:extLst>
                </a:gridCol>
              </a:tblGrid>
              <a:tr h="964324">
                <a:tc>
                  <a:txBody>
                    <a:bodyPr/>
                    <a:lstStyle/>
                    <a:p>
                      <a:pPr algn="ctr"/>
                      <a:r>
                        <a:rPr lang="tr-TR" sz="2400" dirty="0" err="1">
                          <a:solidFill>
                            <a:schemeClr val="bg1"/>
                          </a:solidFill>
                        </a:rPr>
                        <a:t>Tight</a:t>
                      </a:r>
                      <a:r>
                        <a:rPr lang="tr-TR" sz="2400" dirty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tr-TR" sz="2400" dirty="0" err="1">
                          <a:solidFill>
                            <a:schemeClr val="bg1"/>
                          </a:solidFill>
                        </a:rPr>
                        <a:t>glycemic</a:t>
                      </a:r>
                      <a:r>
                        <a:rPr lang="tr-TR" sz="2400" dirty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tr-TR" sz="2400" dirty="0" err="1">
                          <a:solidFill>
                            <a:schemeClr val="bg1"/>
                          </a:solidFill>
                        </a:rPr>
                        <a:t>control</a:t>
                      </a:r>
                      <a:endParaRPr lang="tr-TR" sz="24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rgbClr val="FF0000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tr-TR" dirty="0"/>
                        <a:t> </a:t>
                      </a:r>
                      <a:r>
                        <a:rPr lang="tr-TR" sz="2400" dirty="0" err="1">
                          <a:solidFill>
                            <a:schemeClr val="bg1"/>
                          </a:solidFill>
                        </a:rPr>
                        <a:t>Acceptable</a:t>
                      </a:r>
                      <a:r>
                        <a:rPr lang="tr-TR" sz="2400" dirty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tr-TR" sz="2400" dirty="0" err="1">
                          <a:solidFill>
                            <a:schemeClr val="bg1"/>
                          </a:solidFill>
                        </a:rPr>
                        <a:t>glycemic</a:t>
                      </a:r>
                      <a:r>
                        <a:rPr lang="tr-TR" sz="2400" dirty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tr-TR" sz="2400" dirty="0" err="1">
                          <a:solidFill>
                            <a:schemeClr val="bg1"/>
                          </a:solidFill>
                        </a:rPr>
                        <a:t>control</a:t>
                      </a:r>
                      <a:endParaRPr lang="tr-TR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rgbClr val="92D05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2400" dirty="0" err="1">
                          <a:solidFill>
                            <a:schemeClr val="bg1"/>
                          </a:solidFill>
                        </a:rPr>
                        <a:t>Poor</a:t>
                      </a:r>
                      <a:r>
                        <a:rPr lang="tr-TR" sz="2400" dirty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tr-TR" sz="2400" dirty="0" err="1">
                          <a:solidFill>
                            <a:schemeClr val="bg1"/>
                          </a:solidFill>
                        </a:rPr>
                        <a:t>glycemic</a:t>
                      </a:r>
                      <a:r>
                        <a:rPr lang="tr-TR" sz="2400" dirty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tr-TR" sz="2400" dirty="0" err="1">
                          <a:solidFill>
                            <a:schemeClr val="bg1"/>
                          </a:solidFill>
                        </a:rPr>
                        <a:t>control</a:t>
                      </a:r>
                      <a:endParaRPr lang="tr-TR" sz="24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28764899"/>
                  </a:ext>
                </a:extLst>
              </a:tr>
              <a:tr h="836498">
                <a:tc>
                  <a:txBody>
                    <a:bodyPr/>
                    <a:lstStyle/>
                    <a:p>
                      <a:pPr algn="ctr"/>
                      <a:r>
                        <a:rPr lang="tr-TR" sz="2400" b="1" dirty="0"/>
                        <a:t>6.5&lt;</a:t>
                      </a:r>
                    </a:p>
                  </a:txBody>
                  <a:tcPr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2400" b="1" dirty="0"/>
                        <a:t>6.5-7.5</a:t>
                      </a:r>
                    </a:p>
                  </a:txBody>
                  <a:tcPr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2400" b="1" dirty="0"/>
                        <a:t>7.5-8.5</a:t>
                      </a:r>
                    </a:p>
                  </a:txBody>
                  <a:tcPr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2400" b="1" dirty="0"/>
                        <a:t>8.5&gt;</a:t>
                      </a:r>
                    </a:p>
                  </a:txBody>
                  <a:tcPr anchor="ctr"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9241278"/>
                  </a:ext>
                </a:extLst>
              </a:tr>
              <a:tr h="964324">
                <a:tc>
                  <a:txBody>
                    <a:bodyPr/>
                    <a:lstStyle/>
                    <a:p>
                      <a:pPr algn="ctr"/>
                      <a:r>
                        <a:rPr lang="tr-TR" sz="2400" b="1" dirty="0"/>
                        <a:t>Not </a:t>
                      </a:r>
                      <a:r>
                        <a:rPr lang="tr-TR" sz="2400" b="1" dirty="0" err="1"/>
                        <a:t>recommended</a:t>
                      </a:r>
                      <a:endParaRPr lang="tr-TR" sz="2400" b="1" dirty="0"/>
                    </a:p>
                  </a:txBody>
                  <a:tcPr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2400" b="1" dirty="0"/>
                        <a:t>Optimal</a:t>
                      </a:r>
                      <a:r>
                        <a:rPr lang="en-US" sz="2400" b="1" dirty="0"/>
                        <a:t> for low risk</a:t>
                      </a:r>
                      <a:r>
                        <a:rPr lang="tr-TR" sz="2400" b="1" dirty="0"/>
                        <a:t> </a:t>
                      </a:r>
                      <a:r>
                        <a:rPr lang="en-US" sz="2400" b="1" dirty="0"/>
                        <a:t>patients</a:t>
                      </a:r>
                      <a:endParaRPr lang="tr-TR" sz="2400" b="1" dirty="0"/>
                    </a:p>
                  </a:txBody>
                  <a:tcPr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2400" b="1" dirty="0"/>
                        <a:t>Optimal</a:t>
                      </a:r>
                      <a:r>
                        <a:rPr lang="en-US" sz="2400" b="1" dirty="0"/>
                        <a:t> for high risk patients</a:t>
                      </a:r>
                      <a:endParaRPr lang="tr-TR" sz="2400" b="1" dirty="0"/>
                    </a:p>
                  </a:txBody>
                  <a:tcPr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2400" b="1" dirty="0"/>
                        <a:t>Not </a:t>
                      </a:r>
                      <a:r>
                        <a:rPr lang="tr-TR" sz="2400" b="1" dirty="0" err="1"/>
                        <a:t>recommended</a:t>
                      </a:r>
                      <a:endParaRPr lang="tr-TR" sz="2400" b="1" dirty="0"/>
                    </a:p>
                  </a:txBody>
                  <a:tcPr anchor="ctr"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092216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7907131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95CB840F-8E41-4CA5-B79B-25CC80AD234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Başlık 1">
            <a:extLst>
              <a:ext uri="{FF2B5EF4-FFF2-40B4-BE49-F238E27FC236}">
                <a16:creationId xmlns:a16="http://schemas.microsoft.com/office/drawing/2014/main" id="{689DACA7-FF6E-4EA3-B7A9-5EB5DA7158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840" y="-99494"/>
            <a:ext cx="12008960" cy="970450"/>
          </a:xfrm>
        </p:spPr>
        <p:txBody>
          <a:bodyPr anchor="b">
            <a:normAutofit/>
          </a:bodyPr>
          <a:lstStyle/>
          <a:p>
            <a:r>
              <a:rPr lang="tr-TR" dirty="0">
                <a:ln>
                  <a:solidFill>
                    <a:srgbClr val="404040">
                      <a:alpha val="10000"/>
                    </a:srgbClr>
                  </a:solidFill>
                </a:ln>
                <a:solidFill>
                  <a:srgbClr val="DADADA"/>
                </a:solidFill>
              </a:rPr>
              <a:t>RESULTS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0BE1565B-6CE9-4FBF-9A91-245559C176E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839" y="1225229"/>
            <a:ext cx="4917648" cy="5410986"/>
          </a:xfrm>
        </p:spPr>
        <p:txBody>
          <a:bodyPr anchor="t">
            <a:normAutofit lnSpcReduction="10000"/>
          </a:bodyPr>
          <a:lstStyle/>
          <a:p>
            <a:r>
              <a:rPr lang="en-US" sz="2800" dirty="0">
                <a:ln>
                  <a:solidFill>
                    <a:srgbClr val="404040">
                      <a:alpha val="10000"/>
                    </a:srgbClr>
                  </a:solidFill>
                </a:ln>
                <a:solidFill>
                  <a:srgbClr val="DADADA"/>
                </a:solidFill>
              </a:rPr>
              <a:t>Of 548 older patients with diabetes (aged 76±7.2) , %65.3 were receiving metformin, %33.6 – long acting </a:t>
            </a:r>
            <a:r>
              <a:rPr lang="en-US" sz="2800" dirty="0" err="1">
                <a:ln>
                  <a:solidFill>
                    <a:srgbClr val="404040">
                      <a:alpha val="10000"/>
                    </a:srgbClr>
                  </a:solidFill>
                </a:ln>
                <a:solidFill>
                  <a:srgbClr val="DADADA"/>
                </a:solidFill>
              </a:rPr>
              <a:t>insülin</a:t>
            </a:r>
            <a:r>
              <a:rPr lang="en-US" sz="2800" dirty="0">
                <a:ln>
                  <a:solidFill>
                    <a:srgbClr val="404040">
                      <a:alpha val="10000"/>
                    </a:srgbClr>
                  </a:solidFill>
                </a:ln>
                <a:solidFill>
                  <a:srgbClr val="DADADA"/>
                </a:solidFill>
              </a:rPr>
              <a:t>, %27.6 dpp-4 inhibitors, %19.2 – sulfonylurea. </a:t>
            </a:r>
            <a:endParaRPr lang="tr-TR" sz="2800" dirty="0">
              <a:ln>
                <a:solidFill>
                  <a:srgbClr val="404040">
                    <a:alpha val="10000"/>
                  </a:srgbClr>
                </a:solidFill>
              </a:ln>
              <a:solidFill>
                <a:srgbClr val="DADADA"/>
              </a:solidFill>
            </a:endParaRPr>
          </a:p>
          <a:p>
            <a:r>
              <a:rPr lang="en-US" sz="2800" b="1" dirty="0">
                <a:ln>
                  <a:solidFill>
                    <a:srgbClr val="404040">
                      <a:alpha val="10000"/>
                    </a:srgbClr>
                  </a:solidFill>
                </a:ln>
                <a:solidFill>
                  <a:srgbClr val="DADADA"/>
                </a:solidFill>
              </a:rPr>
              <a:t>32.7 percent of patients had tight glycemic control</a:t>
            </a:r>
            <a:r>
              <a:rPr lang="en-US" sz="2800" dirty="0">
                <a:ln>
                  <a:solidFill>
                    <a:srgbClr val="404040">
                      <a:alpha val="10000"/>
                    </a:srgbClr>
                  </a:solidFill>
                </a:ln>
                <a:solidFill>
                  <a:srgbClr val="DADADA"/>
                </a:solidFill>
              </a:rPr>
              <a:t> (HbA1c &lt;6.5) and </a:t>
            </a:r>
            <a:r>
              <a:rPr lang="en-US" sz="2800" b="1" dirty="0">
                <a:ln>
                  <a:solidFill>
                    <a:srgbClr val="404040">
                      <a:alpha val="10000"/>
                    </a:srgbClr>
                  </a:solidFill>
                </a:ln>
                <a:solidFill>
                  <a:srgbClr val="DADADA"/>
                </a:solidFill>
              </a:rPr>
              <a:t>2</a:t>
            </a:r>
            <a:r>
              <a:rPr lang="tr-TR" sz="2800" b="1" dirty="0">
                <a:ln>
                  <a:solidFill>
                    <a:srgbClr val="404040">
                      <a:alpha val="10000"/>
                    </a:srgbClr>
                  </a:solidFill>
                </a:ln>
                <a:solidFill>
                  <a:srgbClr val="DADADA"/>
                </a:solidFill>
              </a:rPr>
              <a:t>2</a:t>
            </a:r>
            <a:r>
              <a:rPr lang="en-US" sz="2800" b="1" dirty="0">
                <a:ln>
                  <a:solidFill>
                    <a:srgbClr val="404040">
                      <a:alpha val="10000"/>
                    </a:srgbClr>
                  </a:solidFill>
                </a:ln>
                <a:solidFill>
                  <a:srgbClr val="DADADA"/>
                </a:solidFill>
              </a:rPr>
              <a:t>.</a:t>
            </a:r>
            <a:r>
              <a:rPr lang="tr-TR" sz="2800" b="1" dirty="0">
                <a:ln>
                  <a:solidFill>
                    <a:srgbClr val="404040">
                      <a:alpha val="10000"/>
                    </a:srgbClr>
                  </a:solidFill>
                </a:ln>
                <a:solidFill>
                  <a:srgbClr val="DADADA"/>
                </a:solidFill>
              </a:rPr>
              <a:t>2</a:t>
            </a:r>
            <a:r>
              <a:rPr lang="en-US" sz="2800" b="1" dirty="0">
                <a:ln>
                  <a:solidFill>
                    <a:srgbClr val="404040">
                      <a:alpha val="10000"/>
                    </a:srgbClr>
                  </a:solidFill>
                </a:ln>
                <a:solidFill>
                  <a:srgbClr val="DADADA"/>
                </a:solidFill>
              </a:rPr>
              <a:t> percent </a:t>
            </a:r>
            <a:r>
              <a:rPr lang="tr-TR" sz="2800" b="1" dirty="0">
                <a:ln>
                  <a:solidFill>
                    <a:srgbClr val="404040">
                      <a:alpha val="10000"/>
                    </a:srgbClr>
                  </a:solidFill>
                </a:ln>
                <a:solidFill>
                  <a:srgbClr val="DADADA"/>
                </a:solidFill>
              </a:rPr>
              <a:t>of </a:t>
            </a:r>
            <a:r>
              <a:rPr lang="tr-TR" sz="2800" b="1" dirty="0" err="1">
                <a:ln>
                  <a:solidFill>
                    <a:srgbClr val="404040">
                      <a:alpha val="10000"/>
                    </a:srgbClr>
                  </a:solidFill>
                </a:ln>
                <a:solidFill>
                  <a:srgbClr val="DADADA"/>
                </a:solidFill>
              </a:rPr>
              <a:t>patients</a:t>
            </a:r>
            <a:r>
              <a:rPr lang="en-US" sz="2800" b="1" dirty="0">
                <a:ln>
                  <a:solidFill>
                    <a:srgbClr val="404040">
                      <a:alpha val="10000"/>
                    </a:srgbClr>
                  </a:solidFill>
                </a:ln>
                <a:solidFill>
                  <a:srgbClr val="DADADA"/>
                </a:solidFill>
              </a:rPr>
              <a:t> had poor glycemic control </a:t>
            </a:r>
            <a:r>
              <a:rPr lang="en-US" sz="2800" dirty="0">
                <a:ln>
                  <a:solidFill>
                    <a:srgbClr val="404040">
                      <a:alpha val="10000"/>
                    </a:srgbClr>
                  </a:solidFill>
                </a:ln>
                <a:solidFill>
                  <a:srgbClr val="DADADA"/>
                </a:solidFill>
              </a:rPr>
              <a:t>(HbA1c 8.5&gt;) </a:t>
            </a:r>
          </a:p>
        </p:txBody>
      </p:sp>
      <p:pic>
        <p:nvPicPr>
          <p:cNvPr id="3" name="Resim 2">
            <a:extLst>
              <a:ext uri="{FF2B5EF4-FFF2-40B4-BE49-F238E27FC236}">
                <a16:creationId xmlns:a16="http://schemas.microsoft.com/office/drawing/2014/main" id="{8F5CE164-B0F6-4568-B0D6-90FBDE82DE6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75170" y="1225229"/>
            <a:ext cx="6666147" cy="53519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459547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F33FEDA9-4D7A-482C-A356-DD1D9E8775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9119" y="49422"/>
            <a:ext cx="10353762" cy="970450"/>
          </a:xfrm>
        </p:spPr>
        <p:txBody>
          <a:bodyPr/>
          <a:lstStyle/>
          <a:p>
            <a:r>
              <a:rPr lang="tr-TR" dirty="0"/>
              <a:t>RESULTS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940F854A-19ED-4D61-9231-21032B9933A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77082" y="1669227"/>
            <a:ext cx="5954144" cy="4737925"/>
          </a:xfrm>
        </p:spPr>
        <p:txBody>
          <a:bodyPr>
            <a:normAutofit/>
          </a:bodyPr>
          <a:lstStyle/>
          <a:p>
            <a:r>
              <a:rPr lang="en-US" sz="2400" b="1" dirty="0">
                <a:ln>
                  <a:solidFill>
                    <a:srgbClr val="404040">
                      <a:alpha val="10000"/>
                    </a:srgbClr>
                  </a:solidFill>
                </a:ln>
                <a:solidFill>
                  <a:srgbClr val="DADADA"/>
                </a:solidFill>
              </a:rPr>
              <a:t>53.5 percent of patients were at risk for hypoglycemia.</a:t>
            </a:r>
            <a:endParaRPr lang="tr-TR" sz="2400" b="1" dirty="0">
              <a:ln>
                <a:solidFill>
                  <a:srgbClr val="404040">
                    <a:alpha val="10000"/>
                  </a:srgbClr>
                </a:solidFill>
              </a:ln>
              <a:solidFill>
                <a:srgbClr val="DADADA"/>
              </a:solidFill>
            </a:endParaRPr>
          </a:p>
          <a:p>
            <a:r>
              <a:rPr lang="tr-TR" sz="2400" dirty="0" err="1">
                <a:effectLst/>
              </a:rPr>
              <a:t>Patients</a:t>
            </a:r>
            <a:r>
              <a:rPr lang="tr-TR" sz="2400" dirty="0">
                <a:effectLst/>
              </a:rPr>
              <a:t> </a:t>
            </a:r>
            <a:r>
              <a:rPr lang="tr-TR" sz="2400" dirty="0" err="1">
                <a:effectLst/>
              </a:rPr>
              <a:t>having</a:t>
            </a:r>
            <a:r>
              <a:rPr lang="tr-TR" sz="2400" dirty="0">
                <a:effectLst/>
              </a:rPr>
              <a:t> at </a:t>
            </a:r>
            <a:r>
              <a:rPr lang="tr-TR" sz="2400" dirty="0" err="1">
                <a:effectLst/>
              </a:rPr>
              <a:t>least</a:t>
            </a:r>
            <a:r>
              <a:rPr lang="tr-TR" sz="2400" dirty="0">
                <a:effectLst/>
              </a:rPr>
              <a:t> </a:t>
            </a:r>
            <a:r>
              <a:rPr lang="tr-TR" sz="2400" dirty="0" err="1">
                <a:effectLst/>
              </a:rPr>
              <a:t>one</a:t>
            </a:r>
            <a:r>
              <a:rPr lang="tr-TR" sz="2400" dirty="0">
                <a:effectLst/>
              </a:rPr>
              <a:t> of </a:t>
            </a:r>
            <a:r>
              <a:rPr lang="tr-TR" sz="2400" dirty="0" err="1">
                <a:effectLst/>
              </a:rPr>
              <a:t>the</a:t>
            </a:r>
            <a:r>
              <a:rPr lang="tr-TR" sz="2400" dirty="0">
                <a:effectLst/>
              </a:rPr>
              <a:t> </a:t>
            </a:r>
            <a:r>
              <a:rPr lang="tr-TR" sz="2400" dirty="0" err="1">
                <a:effectLst/>
              </a:rPr>
              <a:t>following</a:t>
            </a:r>
            <a:r>
              <a:rPr lang="tr-TR" sz="2400" dirty="0">
                <a:effectLst/>
              </a:rPr>
              <a:t> </a:t>
            </a:r>
            <a:r>
              <a:rPr lang="tr-TR" sz="2400" dirty="0" err="1">
                <a:effectLst/>
              </a:rPr>
              <a:t>additional</a:t>
            </a:r>
            <a:r>
              <a:rPr lang="tr-TR" sz="2400" dirty="0">
                <a:effectLst/>
              </a:rPr>
              <a:t> </a:t>
            </a:r>
            <a:r>
              <a:rPr lang="tr-TR" sz="2400" dirty="0" err="1">
                <a:effectLst/>
              </a:rPr>
              <a:t>criteria</a:t>
            </a:r>
            <a:r>
              <a:rPr lang="tr-TR" sz="2400" dirty="0">
                <a:effectLst/>
              </a:rPr>
              <a:t>: </a:t>
            </a:r>
            <a:r>
              <a:rPr lang="tr-TR" sz="2400" b="1" dirty="0" err="1">
                <a:effectLst/>
              </a:rPr>
              <a:t>aged</a:t>
            </a:r>
            <a:r>
              <a:rPr lang="tr-TR" sz="2400" b="1" dirty="0">
                <a:effectLst/>
              </a:rPr>
              <a:t> 80 </a:t>
            </a:r>
            <a:r>
              <a:rPr lang="tr-TR" sz="2400" b="1" dirty="0" err="1">
                <a:effectLst/>
              </a:rPr>
              <a:t>years</a:t>
            </a:r>
            <a:r>
              <a:rPr lang="tr-TR" sz="2400" b="1" dirty="0">
                <a:effectLst/>
              </a:rPr>
              <a:t> + , </a:t>
            </a:r>
            <a:r>
              <a:rPr lang="tr-TR" sz="2400" b="1" dirty="0" err="1">
                <a:effectLst/>
              </a:rPr>
              <a:t>dependent</a:t>
            </a:r>
            <a:r>
              <a:rPr lang="tr-TR" sz="2400" b="1" dirty="0">
                <a:effectLst/>
              </a:rPr>
              <a:t> (</a:t>
            </a:r>
            <a:r>
              <a:rPr lang="tr-TR" sz="2400" b="1" dirty="0" err="1">
                <a:effectLst/>
              </a:rPr>
              <a:t>based</a:t>
            </a:r>
            <a:r>
              <a:rPr lang="tr-TR" sz="2400" b="1" dirty="0">
                <a:effectLst/>
              </a:rPr>
              <a:t> on </a:t>
            </a:r>
            <a:r>
              <a:rPr lang="tr-TR" sz="2400" b="1" dirty="0" err="1">
                <a:effectLst/>
              </a:rPr>
              <a:t>the</a:t>
            </a:r>
            <a:r>
              <a:rPr lang="tr-TR" sz="2400" b="1" dirty="0">
                <a:effectLst/>
              </a:rPr>
              <a:t> </a:t>
            </a:r>
            <a:r>
              <a:rPr lang="tr-TR" sz="2400" b="1" dirty="0" err="1">
                <a:effectLst/>
              </a:rPr>
              <a:t>Lawton</a:t>
            </a:r>
            <a:r>
              <a:rPr lang="tr-TR" sz="2400" b="1" dirty="0">
                <a:effectLst/>
              </a:rPr>
              <a:t> </a:t>
            </a:r>
            <a:r>
              <a:rPr lang="tr-TR" sz="2400" b="1" dirty="0" err="1">
                <a:effectLst/>
              </a:rPr>
              <a:t>scale</a:t>
            </a:r>
            <a:r>
              <a:rPr lang="tr-TR" sz="2400" b="1" dirty="0">
                <a:effectLst/>
              </a:rPr>
              <a:t> </a:t>
            </a:r>
            <a:r>
              <a:rPr lang="tr-TR" sz="2400" b="1" dirty="0" err="1">
                <a:effectLst/>
              </a:rPr>
              <a:t>or</a:t>
            </a:r>
            <a:r>
              <a:rPr lang="tr-TR" sz="2400" b="1" dirty="0">
                <a:effectLst/>
              </a:rPr>
              <a:t> </a:t>
            </a:r>
            <a:r>
              <a:rPr lang="tr-TR" sz="2400" b="1" dirty="0" err="1">
                <a:effectLst/>
              </a:rPr>
              <a:t>Barthel</a:t>
            </a:r>
            <a:r>
              <a:rPr lang="tr-TR" sz="2400" b="1" dirty="0">
                <a:effectLst/>
              </a:rPr>
              <a:t> </a:t>
            </a:r>
            <a:r>
              <a:rPr lang="tr-TR" sz="2400" b="1" dirty="0" err="1">
                <a:effectLst/>
              </a:rPr>
              <a:t>index</a:t>
            </a:r>
            <a:r>
              <a:rPr lang="tr-TR" sz="2400" b="1" dirty="0">
                <a:effectLst/>
              </a:rPr>
              <a:t>) , </a:t>
            </a:r>
            <a:r>
              <a:rPr lang="tr-TR" sz="2400" b="1" dirty="0" err="1">
                <a:effectLst/>
              </a:rPr>
              <a:t>with</a:t>
            </a:r>
            <a:r>
              <a:rPr lang="tr-TR" sz="2400" b="1" dirty="0">
                <a:effectLst/>
              </a:rPr>
              <a:t> </a:t>
            </a:r>
            <a:r>
              <a:rPr lang="tr-TR" sz="2400" b="1" dirty="0" err="1">
                <a:effectLst/>
              </a:rPr>
              <a:t>history</a:t>
            </a:r>
            <a:r>
              <a:rPr lang="tr-TR" sz="2400" b="1" dirty="0">
                <a:effectLst/>
              </a:rPr>
              <a:t> of </a:t>
            </a:r>
            <a:r>
              <a:rPr lang="tr-TR" sz="2400" b="1" dirty="0" err="1">
                <a:effectLst/>
              </a:rPr>
              <a:t>cardiovascular</a:t>
            </a:r>
            <a:r>
              <a:rPr lang="tr-TR" sz="2400" b="1" dirty="0">
                <a:effectLst/>
              </a:rPr>
              <a:t> </a:t>
            </a:r>
            <a:r>
              <a:rPr lang="tr-TR" sz="2400" b="1" dirty="0" err="1">
                <a:effectLst/>
              </a:rPr>
              <a:t>or</a:t>
            </a:r>
            <a:r>
              <a:rPr lang="tr-TR" sz="2400" b="1" dirty="0">
                <a:effectLst/>
              </a:rPr>
              <a:t> </a:t>
            </a:r>
            <a:r>
              <a:rPr lang="tr-TR" sz="2400" b="1" dirty="0" err="1">
                <a:effectLst/>
              </a:rPr>
              <a:t>vascular</a:t>
            </a:r>
            <a:r>
              <a:rPr lang="tr-TR" sz="2400" b="1" dirty="0">
                <a:effectLst/>
              </a:rPr>
              <a:t> </a:t>
            </a:r>
            <a:r>
              <a:rPr lang="tr-TR" sz="2400" b="1" dirty="0" err="1">
                <a:effectLst/>
              </a:rPr>
              <a:t>complications</a:t>
            </a:r>
            <a:r>
              <a:rPr lang="tr-TR" sz="2400" b="1" dirty="0">
                <a:effectLst/>
              </a:rPr>
              <a:t>, </a:t>
            </a:r>
            <a:r>
              <a:rPr lang="tr-TR" sz="2400" b="1" dirty="0" err="1">
                <a:effectLst/>
              </a:rPr>
              <a:t>diagnosed</a:t>
            </a:r>
            <a:r>
              <a:rPr lang="tr-TR" sz="2400" b="1" dirty="0">
                <a:effectLst/>
              </a:rPr>
              <a:t> </a:t>
            </a:r>
            <a:r>
              <a:rPr lang="tr-TR" sz="2400" b="1" dirty="0" err="1">
                <a:effectLst/>
              </a:rPr>
              <a:t>with</a:t>
            </a:r>
            <a:r>
              <a:rPr lang="tr-TR" sz="2400" b="1" dirty="0">
                <a:effectLst/>
              </a:rPr>
              <a:t> </a:t>
            </a:r>
            <a:r>
              <a:rPr lang="tr-TR" sz="2400" b="1" dirty="0" err="1">
                <a:effectLst/>
              </a:rPr>
              <a:t>dementia</a:t>
            </a:r>
            <a:r>
              <a:rPr lang="tr-TR" sz="2400" b="1" dirty="0">
                <a:effectLst/>
              </a:rPr>
              <a:t> </a:t>
            </a:r>
            <a:r>
              <a:rPr lang="tr-TR" sz="2400" b="1" dirty="0" err="1">
                <a:effectLst/>
              </a:rPr>
              <a:t>or</a:t>
            </a:r>
            <a:r>
              <a:rPr lang="tr-TR" sz="2400" b="1" dirty="0">
                <a:effectLst/>
              </a:rPr>
              <a:t> </a:t>
            </a:r>
            <a:r>
              <a:rPr lang="tr-TR" sz="2400" b="1" dirty="0" err="1">
                <a:effectLst/>
              </a:rPr>
              <a:t>with</a:t>
            </a:r>
            <a:r>
              <a:rPr lang="tr-TR" sz="2400" b="1" dirty="0">
                <a:effectLst/>
              </a:rPr>
              <a:t> </a:t>
            </a:r>
            <a:r>
              <a:rPr lang="tr-TR" sz="2400" b="1" dirty="0" err="1">
                <a:effectLst/>
              </a:rPr>
              <a:t>end-stage</a:t>
            </a:r>
            <a:r>
              <a:rPr lang="tr-TR" sz="2400" b="1" dirty="0">
                <a:effectLst/>
              </a:rPr>
              <a:t> </a:t>
            </a:r>
            <a:r>
              <a:rPr lang="tr-TR" sz="2400" b="1" dirty="0" err="1">
                <a:effectLst/>
              </a:rPr>
              <a:t>kidney</a:t>
            </a:r>
            <a:r>
              <a:rPr lang="tr-TR" sz="2400" b="1" dirty="0">
                <a:effectLst/>
              </a:rPr>
              <a:t> </a:t>
            </a:r>
            <a:r>
              <a:rPr lang="tr-TR" sz="2400" b="1" dirty="0" err="1">
                <a:effectLst/>
              </a:rPr>
              <a:t>failure</a:t>
            </a:r>
            <a:r>
              <a:rPr lang="tr-TR" sz="2400" b="1" dirty="0">
                <a:effectLst/>
              </a:rPr>
              <a:t> </a:t>
            </a:r>
            <a:r>
              <a:rPr lang="tr-TR" sz="2400" b="1" dirty="0" err="1">
                <a:effectLst/>
              </a:rPr>
              <a:t>were</a:t>
            </a:r>
            <a:r>
              <a:rPr lang="tr-TR" sz="2400" b="1" dirty="0">
                <a:effectLst/>
              </a:rPr>
              <a:t> </a:t>
            </a:r>
            <a:r>
              <a:rPr lang="tr-TR" sz="2400" b="1" dirty="0" err="1">
                <a:effectLst/>
              </a:rPr>
              <a:t>placed</a:t>
            </a:r>
            <a:r>
              <a:rPr lang="tr-TR" sz="2400" b="1" dirty="0">
                <a:effectLst/>
              </a:rPr>
              <a:t> in </a:t>
            </a:r>
            <a:r>
              <a:rPr lang="tr-TR" sz="2400" b="1" dirty="0" err="1">
                <a:effectLst/>
              </a:rPr>
              <a:t>the</a:t>
            </a:r>
            <a:r>
              <a:rPr lang="tr-TR" sz="2400" b="1" dirty="0">
                <a:effectLst/>
              </a:rPr>
              <a:t> </a:t>
            </a:r>
            <a:r>
              <a:rPr lang="tr-TR" sz="2400" dirty="0">
                <a:effectLst/>
              </a:rPr>
              <a:t>“</a:t>
            </a:r>
            <a:r>
              <a:rPr lang="tr-TR" sz="2400" b="1" dirty="0" err="1">
                <a:effectLst/>
              </a:rPr>
              <a:t>high</a:t>
            </a:r>
            <a:r>
              <a:rPr lang="tr-TR" sz="2400" b="1" dirty="0">
                <a:effectLst/>
              </a:rPr>
              <a:t> risk of </a:t>
            </a:r>
            <a:r>
              <a:rPr lang="tr-TR" sz="2400" b="1" dirty="0" err="1">
                <a:effectLst/>
              </a:rPr>
              <a:t>hypoglycemia</a:t>
            </a:r>
            <a:r>
              <a:rPr lang="tr-TR" sz="2400" dirty="0">
                <a:effectLst/>
              </a:rPr>
              <a:t>" </a:t>
            </a:r>
            <a:r>
              <a:rPr lang="tr-TR" sz="2400" b="1" dirty="0" err="1">
                <a:effectLst/>
              </a:rPr>
              <a:t>group</a:t>
            </a:r>
            <a:r>
              <a:rPr lang="tr-TR" sz="2400" dirty="0">
                <a:effectLst/>
              </a:rPr>
              <a:t> . </a:t>
            </a:r>
          </a:p>
          <a:p>
            <a:endParaRPr lang="tr-TR" dirty="0"/>
          </a:p>
        </p:txBody>
      </p:sp>
      <p:pic>
        <p:nvPicPr>
          <p:cNvPr id="5" name="İçerik Yer Tutucusu 4">
            <a:extLst>
              <a:ext uri="{FF2B5EF4-FFF2-40B4-BE49-F238E27FC236}">
                <a16:creationId xmlns:a16="http://schemas.microsoft.com/office/drawing/2014/main" id="{84EBE591-B30E-4CEF-AC1C-FC76675DDE6F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5387009" y="1404458"/>
            <a:ext cx="7052276" cy="47387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208009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EAE26278-3D78-4849-9417-4CCD6A018A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53889"/>
            <a:ext cx="12192000" cy="970450"/>
          </a:xfrm>
        </p:spPr>
        <p:txBody>
          <a:bodyPr/>
          <a:lstStyle/>
          <a:p>
            <a:r>
              <a:rPr lang="tr-TR" dirty="0"/>
              <a:t>RESULTS</a:t>
            </a:r>
          </a:p>
        </p:txBody>
      </p:sp>
      <p:graphicFrame>
        <p:nvGraphicFramePr>
          <p:cNvPr id="6" name="İçerik Yer Tutucusu 5">
            <a:extLst>
              <a:ext uri="{FF2B5EF4-FFF2-40B4-BE49-F238E27FC236}">
                <a16:creationId xmlns:a16="http://schemas.microsoft.com/office/drawing/2014/main" id="{500B339E-8CDC-45C9-9C42-59DB164D6EE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07012067"/>
              </p:ext>
            </p:extLst>
          </p:nvPr>
        </p:nvGraphicFramePr>
        <p:xfrm>
          <a:off x="602293" y="431336"/>
          <a:ext cx="11425892" cy="599532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30762128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Kurşun Rengi">
  <a:themeElements>
    <a:clrScheme name="Kurşun Rengi">
      <a:dk1>
        <a:sysClr val="windowText" lastClr="000000"/>
      </a:dk1>
      <a:lt1>
        <a:sysClr val="window" lastClr="FFFFFF"/>
      </a:lt1>
      <a:dk2>
        <a:srgbClr val="212123"/>
      </a:dk2>
      <a:lt2>
        <a:srgbClr val="DADADA"/>
      </a:lt2>
      <a:accent1>
        <a:srgbClr val="BC451B"/>
      </a:accent1>
      <a:accent2>
        <a:srgbClr val="D3BA68"/>
      </a:accent2>
      <a:accent3>
        <a:srgbClr val="BB8640"/>
      </a:accent3>
      <a:accent4>
        <a:srgbClr val="AD9277"/>
      </a:accent4>
      <a:accent5>
        <a:srgbClr val="A55A43"/>
      </a:accent5>
      <a:accent6>
        <a:srgbClr val="AD9D7B"/>
      </a:accent6>
      <a:hlink>
        <a:srgbClr val="E98052"/>
      </a:hlink>
      <a:folHlink>
        <a:srgbClr val="F4B69B"/>
      </a:folHlink>
    </a:clrScheme>
    <a:fontScheme name="Kurşun Rengi">
      <a:majorFont>
        <a:latin typeface="Calisto MT" panose="02040603050505030304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alisto MT" panose="02040603050505030304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urşun Rengi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0000"/>
                <a:lumMod val="90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63500" dist="25400" dir="5400000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7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hardEdge"/>
          </a:sp3d>
        </a:effectStyle>
      </a:effectStyleLst>
      <a:bgFillStyleLst>
        <a:solidFill>
          <a:schemeClr val="phClr"/>
        </a:solidFill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lumMod val="80000"/>
              </a:schemeClr>
              <a:schemeClr val="phClr">
                <a:tint val="98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ate" id="{C3F70B94-7CE9-428E-ADC1-3269CC2C3385}" vid="{3F2DE9A5-64E6-437C-A389-CC4477E817E8}"/>
    </a:ext>
  </a:extLst>
</a:theme>
</file>

<file path=ppt/theme/theme2.xml><?xml version="1.0" encoding="utf-8"?>
<a:theme xmlns:a="http://schemas.openxmlformats.org/drawingml/2006/main" name="Özel Tasarım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1649</TotalTime>
  <Words>1037</Words>
  <Application>Microsoft Office PowerPoint</Application>
  <PresentationFormat>Geniş ekran</PresentationFormat>
  <Paragraphs>70</Paragraphs>
  <Slides>15</Slides>
  <Notes>3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6</vt:i4>
      </vt:variant>
      <vt:variant>
        <vt:lpstr>Tema</vt:lpstr>
      </vt:variant>
      <vt:variant>
        <vt:i4>2</vt:i4>
      </vt:variant>
      <vt:variant>
        <vt:lpstr>Slayt Başlıkları</vt:lpstr>
      </vt:variant>
      <vt:variant>
        <vt:i4>15</vt:i4>
      </vt:variant>
    </vt:vector>
  </HeadingPairs>
  <TitlesOfParts>
    <vt:vector size="23" baseType="lpstr">
      <vt:lpstr>Arial</vt:lpstr>
      <vt:lpstr>Calibri</vt:lpstr>
      <vt:lpstr>Calibri Light</vt:lpstr>
      <vt:lpstr>Calisto MT</vt:lpstr>
      <vt:lpstr>Times New Roman</vt:lpstr>
      <vt:lpstr>Wingdings 2</vt:lpstr>
      <vt:lpstr>Kurşun Rengi</vt:lpstr>
      <vt:lpstr>Özel Tasarım</vt:lpstr>
      <vt:lpstr>Evaluation of Geriatric Patients with Diabetes Mellitus According to Target Hemoglobin A1C Levels</vt:lpstr>
      <vt:lpstr>INTRODUCTION</vt:lpstr>
      <vt:lpstr>INTRODUCTION</vt:lpstr>
      <vt:lpstr>AIM</vt:lpstr>
      <vt:lpstr>METHOD</vt:lpstr>
      <vt:lpstr>METHOD</vt:lpstr>
      <vt:lpstr>RESULTS</vt:lpstr>
      <vt:lpstr>RESULTS</vt:lpstr>
      <vt:lpstr>RESULTS</vt:lpstr>
      <vt:lpstr>RESULTS</vt:lpstr>
      <vt:lpstr>RESULTS</vt:lpstr>
      <vt:lpstr>RESULTS</vt:lpstr>
      <vt:lpstr>CONCLUSIONS</vt:lpstr>
      <vt:lpstr>PowerPoint Sunusu</vt:lpstr>
      <vt:lpstr>REFERENCES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Evaluation of Geriatric Patients with Diabetes Mellitus According to Target Hemoglobin A1C Levels</dc:title>
  <dc:creator>Suleyman Talha ozden</dc:creator>
  <cp:lastModifiedBy>Talha Ozden</cp:lastModifiedBy>
  <cp:revision>55</cp:revision>
  <dcterms:created xsi:type="dcterms:W3CDTF">2020-12-07T12:24:11Z</dcterms:created>
  <dcterms:modified xsi:type="dcterms:W3CDTF">2021-05-31T19:28:52Z</dcterms:modified>
</cp:coreProperties>
</file>